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3" r:id="rId3"/>
    <p:sldId id="269" r:id="rId4"/>
    <p:sldId id="303" r:id="rId5"/>
    <p:sldId id="305" r:id="rId6"/>
    <p:sldId id="306" r:id="rId7"/>
    <p:sldId id="314" r:id="rId8"/>
    <p:sldId id="313" r:id="rId9"/>
    <p:sldId id="312" r:id="rId10"/>
    <p:sldId id="311" r:id="rId11"/>
    <p:sldId id="310" r:id="rId12"/>
    <p:sldId id="315" r:id="rId13"/>
    <p:sldId id="309" r:id="rId14"/>
    <p:sldId id="317" r:id="rId15"/>
    <p:sldId id="308" r:id="rId16"/>
    <p:sldId id="316" r:id="rId17"/>
    <p:sldId id="307" r:id="rId18"/>
    <p:sldId id="322" r:id="rId19"/>
    <p:sldId id="321" r:id="rId20"/>
    <p:sldId id="320" r:id="rId21"/>
    <p:sldId id="319" r:id="rId22"/>
    <p:sldId id="318" r:id="rId23"/>
    <p:sldId id="323" r:id="rId24"/>
    <p:sldId id="345" r:id="rId25"/>
    <p:sldId id="324" r:id="rId26"/>
    <p:sldId id="341" r:id="rId27"/>
    <p:sldId id="342" r:id="rId28"/>
    <p:sldId id="343" r:id="rId29"/>
    <p:sldId id="344" r:id="rId30"/>
    <p:sldId id="346" r:id="rId31"/>
    <p:sldId id="325" r:id="rId32"/>
    <p:sldId id="326" r:id="rId33"/>
    <p:sldId id="329" r:id="rId34"/>
    <p:sldId id="330" r:id="rId35"/>
    <p:sldId id="331" r:id="rId36"/>
    <p:sldId id="332" r:id="rId37"/>
    <p:sldId id="333" r:id="rId38"/>
    <p:sldId id="334" r:id="rId39"/>
    <p:sldId id="335" r:id="rId40"/>
    <p:sldId id="336" r:id="rId41"/>
    <p:sldId id="338" r:id="rId42"/>
    <p:sldId id="339" r:id="rId43"/>
    <p:sldId id="340" r:id="rId44"/>
    <p:sldId id="270" r:id="rId45"/>
    <p:sldId id="304" r:id="rId46"/>
    <p:sldId id="285" r:id="rId47"/>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162">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94348" autoAdjust="0"/>
  </p:normalViewPr>
  <p:slideViewPr>
    <p:cSldViewPr snapToObjects="1">
      <p:cViewPr>
        <p:scale>
          <a:sx n="110" d="100"/>
          <a:sy n="110" d="100"/>
        </p:scale>
        <p:origin x="-756" y="216"/>
      </p:cViewPr>
      <p:guideLst>
        <p:guide orient="horz" pos="1162"/>
        <p:guide pos="295"/>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691063"/>
            <a:ext cx="5438775" cy="44418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userDrawn="1"/>
        </p:nvPicPr>
        <p:blipFill rotWithShape="1">
          <a:blip r:embed="rId14"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ept.org/ecc/groups/ecc/cpg" TargetMode="External"/><Relationship Id="rId7" Type="http://schemas.openxmlformats.org/officeDocument/2006/relationships/hyperlink" Target="http://www.cept.org/ecc/groups/ecc/cpg/page/cept-briefs-and-ecps-for-wrc-19" TargetMode="External"/><Relationship Id="rId2" Type="http://schemas.openxmlformats.org/officeDocument/2006/relationships/hyperlink" Target="http://www.cept.org/ecc" TargetMode="External"/><Relationship Id="rId1" Type="http://schemas.openxmlformats.org/officeDocument/2006/relationships/slideLayout" Target="../slideLayouts/slideLayout2.xml"/><Relationship Id="rId6" Type="http://schemas.openxmlformats.org/officeDocument/2006/relationships/hyperlink" Target="http://www.cept.org/ecc/groups/ecc/cpg/page/list-of-cept-coordinators-wrc-19/" TargetMode="External"/><Relationship Id="rId5" Type="http://schemas.openxmlformats.org/officeDocument/2006/relationships/hyperlink" Target="http://www.cept.org/ecc/groups/ecc/ecc-pt1/client/introduction/" TargetMode="External"/><Relationship Id="rId4" Type="http://schemas.openxmlformats.org/officeDocument/2006/relationships/hyperlink" Target="http://www.cept.org/files/4200/documents/CPG%20role%20in%20WRC%20preparation%20process%2011oct13.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2"/>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3132138" y="3235325"/>
            <a:ext cx="5889625" cy="457200"/>
          </a:xfrm>
        </p:spPr>
        <p:txBody>
          <a:bodyPr/>
          <a:lstStyle/>
          <a:p>
            <a:pPr eaLnBrk="1" hangingPunct="1"/>
            <a:r>
              <a:rPr lang="fr-FR" sz="3600" b="1" dirty="0" err="1">
                <a:solidFill>
                  <a:srgbClr val="887F6E"/>
                </a:solidFill>
              </a:rPr>
              <a:t>Status</a:t>
            </a:r>
            <a:r>
              <a:rPr lang="fr-FR" sz="3600" b="1" dirty="0">
                <a:solidFill>
                  <a:srgbClr val="887F6E"/>
                </a:solidFill>
              </a:rPr>
              <a:t> of CEPT </a:t>
            </a:r>
            <a:r>
              <a:rPr lang="fr-FR" sz="3600" b="1" dirty="0" err="1">
                <a:solidFill>
                  <a:srgbClr val="887F6E"/>
                </a:solidFill>
              </a:rPr>
              <a:t>preparations</a:t>
            </a:r>
            <a:r>
              <a:rPr lang="fr-FR" sz="3600" b="1" dirty="0">
                <a:solidFill>
                  <a:srgbClr val="887F6E"/>
                </a:solidFill>
              </a:rPr>
              <a:t> for WRC-19</a:t>
            </a:r>
          </a:p>
        </p:txBody>
      </p:sp>
      <p:sp>
        <p:nvSpPr>
          <p:cNvPr id="14339" name="Rectangle 4"/>
          <p:cNvSpPr>
            <a:spLocks noGrp="1" noChangeArrowheads="1"/>
          </p:cNvSpPr>
          <p:nvPr>
            <p:ph type="subTitle" idx="1"/>
          </p:nvPr>
        </p:nvSpPr>
        <p:spPr>
          <a:xfrm>
            <a:off x="2195513" y="4437063"/>
            <a:ext cx="6696967" cy="1150937"/>
          </a:xfrm>
        </p:spPr>
        <p:txBody>
          <a:bodyPr/>
          <a:lstStyle/>
          <a:p>
            <a:pPr algn="r" eaLnBrk="1" hangingPunct="1"/>
            <a:r>
              <a:rPr lang="fr-FR" sz="1800" b="1" dirty="0"/>
              <a:t>Alexander </a:t>
            </a:r>
            <a:r>
              <a:rPr lang="fr-FR" altLang="fi-FI" sz="1800" b="1" dirty="0"/>
              <a:t>Kühn (</a:t>
            </a:r>
            <a:r>
              <a:rPr lang="fr-FR" sz="1800" b="1" dirty="0" smtClean="0"/>
              <a:t>CPG-19 </a:t>
            </a:r>
            <a:r>
              <a:rPr lang="fr-FR" sz="1800" b="1" dirty="0"/>
              <a:t>Chairman) </a:t>
            </a:r>
          </a:p>
          <a:p>
            <a:pPr algn="r" eaLnBrk="1" hangingPunct="1"/>
            <a:r>
              <a:rPr lang="fr-FR" sz="1800" b="1" dirty="0" err="1"/>
              <a:t>September</a:t>
            </a:r>
            <a:r>
              <a:rPr lang="fr-FR" sz="1800" b="1" dirty="0"/>
              <a:t> 2016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4941168"/>
            <a:ext cx="1387051" cy="1850846"/>
          </a:xfrm>
          <a:prstGeom prst="rect">
            <a:avLst/>
          </a:prstGeom>
        </p:spPr>
      </p:pic>
      <p:sp>
        <p:nvSpPr>
          <p:cNvPr id="3" name="Titel 2"/>
          <p:cNvSpPr>
            <a:spLocks noGrp="1"/>
          </p:cNvSpPr>
          <p:nvPr>
            <p:ph type="title"/>
          </p:nvPr>
        </p:nvSpPr>
        <p:spPr/>
        <p:txBody>
          <a:bodyPr/>
          <a:lstStyle/>
          <a:p>
            <a:r>
              <a:rPr lang="en-GB" dirty="0">
                <a:cs typeface="Arial" pitchFamily="34" charset="0"/>
              </a:rPr>
              <a:t>Agenda Item 1.6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the development of a regulatory framework for non-GSO FSS satellite systems that may operate in the frequency bands 37.5-39.5 GHz (s-E), 39.5-42.5 GHz (s-E), 47.2-50.2 GHz (E-s) and 50.4-51.4 GHz (E-s), in accordance with Resolution </a:t>
            </a:r>
            <a:r>
              <a:rPr lang="en-GB" sz="1600" b="1" i="1" dirty="0"/>
              <a:t>159 (WRC-15)</a:t>
            </a:r>
            <a:r>
              <a:rPr lang="en-US" sz="1600" i="1" dirty="0"/>
              <a:t>;</a:t>
            </a:r>
          </a:p>
          <a:p>
            <a:endParaRPr lang="en-US" sz="1000" dirty="0"/>
          </a:p>
          <a:p>
            <a:pPr marL="0" indent="0">
              <a:buNone/>
            </a:pPr>
            <a:r>
              <a:rPr lang="en-US" sz="1800" b="1" dirty="0"/>
              <a:t>Preliminary CEPT position:</a:t>
            </a:r>
          </a:p>
          <a:p>
            <a:endParaRPr lang="en-US" sz="1000" dirty="0"/>
          </a:p>
          <a:p>
            <a:pPr marL="0" indent="0">
              <a:buNone/>
            </a:pPr>
            <a:r>
              <a:rPr lang="en-GB" sz="1600" dirty="0"/>
              <a:t>CEPT supports the studies of technical and operational issues and regulatory provisions for the operation of non-GSO FSS satellite systems in the frequency bands 37.5-42.5 GHz (space-to-Earth) and 47.2-48.9 GHz (limited to feeder links only), 48.9-50.2 GHz and 50.4-51.4 GHz (all Earth-to-space) in accordance of </a:t>
            </a:r>
            <a:r>
              <a:rPr lang="en-GB" sz="1600" b="1" dirty="0"/>
              <a:t>Resolution 159 (WRC-15).</a:t>
            </a:r>
            <a:endParaRPr lang="en-US" sz="1600" dirty="0"/>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4348" y="4977172"/>
            <a:ext cx="1320282" cy="1760376"/>
          </a:xfrm>
          <a:prstGeom prst="rect">
            <a:avLst/>
          </a:prstGeom>
        </p:spPr>
      </p:pic>
      <p:sp>
        <p:nvSpPr>
          <p:cNvPr id="4" name="Titel 3"/>
          <p:cNvSpPr>
            <a:spLocks noGrp="1"/>
          </p:cNvSpPr>
          <p:nvPr>
            <p:ph type="title"/>
          </p:nvPr>
        </p:nvSpPr>
        <p:spPr/>
        <p:txBody>
          <a:bodyPr/>
          <a:lstStyle/>
          <a:p>
            <a:r>
              <a:rPr lang="en-GB" dirty="0">
                <a:cs typeface="Arial" pitchFamily="34" charset="0"/>
              </a:rPr>
              <a:t>Agenda Item 1.7</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a:t>;</a:t>
            </a:r>
          </a:p>
          <a:p>
            <a:pPr marL="0" indent="0">
              <a:buNone/>
            </a:pPr>
            <a:endParaRPr lang="en-US" sz="1000"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7504" y="6512684"/>
            <a:ext cx="763284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 Christian </a:t>
            </a:r>
            <a:r>
              <a:rPr lang="fr-FR" sz="1400" i="1" dirty="0" err="1">
                <a:solidFill>
                  <a:schemeClr val="accent2"/>
                </a:solidFill>
                <a:cs typeface="Arial" pitchFamily="34" charset="0"/>
              </a:rPr>
              <a:t>Rissone</a:t>
            </a:r>
            <a:r>
              <a:rPr lang="fr-FR" sz="1400" i="1" dirty="0">
                <a:solidFill>
                  <a:schemeClr val="accent2"/>
                </a:solidFill>
                <a:cs typeface="Arial" pitchFamily="34" charset="0"/>
              </a:rPr>
              <a:t>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1.8</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possible regulatory actions to support Global Maritime Distress Safety Systems (GMDSS) modernization and to support the introduction of additional satellite systems into the GMDSS, in accordance with Resolution </a:t>
            </a:r>
            <a:r>
              <a:rPr lang="en-GB" sz="1600" b="1" i="1" dirty="0"/>
              <a:t>359 (Rev.WRC-15)</a:t>
            </a:r>
            <a:r>
              <a:rPr lang="en-US" sz="1600" i="1" dirty="0"/>
              <a:t>;</a:t>
            </a:r>
          </a:p>
          <a:p>
            <a:endParaRPr lang="en-US" sz="1000" dirty="0"/>
          </a:p>
          <a:p>
            <a:pPr marL="0" indent="0">
              <a:buNone/>
            </a:pPr>
            <a:r>
              <a:rPr lang="en-US" sz="1800" b="1" dirty="0"/>
              <a:t>Preliminary CEPT position:</a:t>
            </a:r>
          </a:p>
          <a:p>
            <a:pPr marL="0" indent="0">
              <a:buNone/>
            </a:pPr>
            <a:endParaRPr lang="de-DE" sz="1000" dirty="0"/>
          </a:p>
        </p:txBody>
      </p:sp>
    </p:spTree>
    <p:extLst>
      <p:ext uri="{BB962C8B-B14F-4D97-AF65-F5344CB8AC3E}">
        <p14:creationId xmlns:p14="http://schemas.microsoft.com/office/powerpoint/2010/main" val="239566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38132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Heinrich Peters (Germany)</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1.9.1</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based on the results of ITU-R studies: regulatory actions within the frequency band 156-162.05 MHz for autonomous maritime radio devices to protect the GMDSS and automatic identifications system (AIS), in accordance with Resolution </a:t>
            </a:r>
            <a:r>
              <a:rPr lang="en-GB" sz="1600" b="1" i="1" dirty="0"/>
              <a:t>362 (WRC-15)</a:t>
            </a:r>
            <a:r>
              <a:rPr lang="en-GB" sz="1600" i="1" dirty="0"/>
              <a:t>; </a:t>
            </a:r>
            <a:endParaRPr lang="en-US" sz="1600" i="1" dirty="0"/>
          </a:p>
          <a:p>
            <a:endParaRPr lang="en-US" sz="1000" dirty="0"/>
          </a:p>
          <a:p>
            <a:pPr marL="0" indent="0">
              <a:buNone/>
            </a:pPr>
            <a:r>
              <a:rPr lang="en-US" sz="1600" b="1" dirty="0"/>
              <a:t>Preliminary CEPT position:</a:t>
            </a:r>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4868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384" y="5018552"/>
            <a:ext cx="1292112" cy="1722816"/>
          </a:xfrm>
          <a:prstGeom prst="rect">
            <a:avLst/>
          </a:prstGeom>
        </p:spPr>
      </p:pic>
      <p:sp>
        <p:nvSpPr>
          <p:cNvPr id="4" name="Titel 3"/>
          <p:cNvSpPr>
            <a:spLocks noGrp="1"/>
          </p:cNvSpPr>
          <p:nvPr>
            <p:ph type="title"/>
          </p:nvPr>
        </p:nvSpPr>
        <p:spPr/>
        <p:txBody>
          <a:bodyPr/>
          <a:lstStyle/>
          <a:p>
            <a:r>
              <a:rPr lang="en-GB" dirty="0">
                <a:cs typeface="Arial" pitchFamily="34" charset="0"/>
              </a:rPr>
              <a:t>Agenda Item 1.9.2</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dirty="0"/>
              <a:t>to consider, based on the results of ITU-R studies modifications of the Radio Regulations, including new spectrum allocations to the maritime mobile-satellite service (Earth to space and space-to-Earth), preferably within the frequency bands 156.0125-157.4375 MHz and 160.6125-162.0375 MHz of Appendix 18, to enable a new VHF data exchange system (VDES) satellite component, while ensuring that this component will not degrade the current terrestrial VDES components, applications specific messages (ASM) and AIS operations and not impose any additional constraints on existing services in these and adjacent frequency bands as stated in recognizing d) and e) of Resolution </a:t>
            </a:r>
            <a:r>
              <a:rPr lang="en-GB" sz="1600" b="1" dirty="0"/>
              <a:t>360 (Rev.WRC-15);</a:t>
            </a:r>
            <a:endParaRPr lang="en-US" sz="1600" b="1" i="1" dirty="0"/>
          </a:p>
          <a:p>
            <a:endParaRPr lang="en-US" sz="1000" dirty="0"/>
          </a:p>
          <a:p>
            <a:pPr marL="0" indent="0">
              <a:buNone/>
            </a:pPr>
            <a:r>
              <a:rPr lang="en-US" sz="1800" b="1" dirty="0"/>
              <a:t>Preliminary CEPT position:</a:t>
            </a:r>
          </a:p>
          <a:p>
            <a:endParaRPr lang="de-DE" sz="1000" dirty="0" smtClean="0"/>
          </a:p>
          <a:p>
            <a:endParaRPr lang="de-DE" sz="1000" dirty="0"/>
          </a:p>
        </p:txBody>
      </p:sp>
    </p:spTree>
    <p:extLst>
      <p:ext uri="{BB962C8B-B14F-4D97-AF65-F5344CB8AC3E}">
        <p14:creationId xmlns:p14="http://schemas.microsoft.com/office/powerpoint/2010/main" val="73969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25344"/>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384" y="5013176"/>
            <a:ext cx="1292112" cy="1722816"/>
          </a:xfrm>
          <a:prstGeom prst="rect">
            <a:avLst/>
          </a:prstGeom>
        </p:spPr>
      </p:pic>
      <p:sp>
        <p:nvSpPr>
          <p:cNvPr id="3" name="Titel 2"/>
          <p:cNvSpPr>
            <a:spLocks noGrp="1"/>
          </p:cNvSpPr>
          <p:nvPr>
            <p:ph type="title"/>
          </p:nvPr>
        </p:nvSpPr>
        <p:spPr/>
        <p:txBody>
          <a:bodyPr/>
          <a:lstStyle/>
          <a:p>
            <a:r>
              <a:rPr lang="en-GB" dirty="0">
                <a:cs typeface="Arial" pitchFamily="34" charset="0"/>
              </a:rPr>
              <a:t>Agenda Item 1.10</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i="1" dirty="0"/>
              <a:t>;</a:t>
            </a:r>
            <a:endParaRPr lang="en-US" sz="1600" i="1" dirty="0"/>
          </a:p>
          <a:p>
            <a:endParaRPr lang="en-US" sz="1000" dirty="0"/>
          </a:p>
          <a:p>
            <a:pPr marL="0" indent="0">
              <a:buNone/>
            </a:pPr>
            <a:r>
              <a:rPr lang="en-US" sz="1800" b="1" dirty="0"/>
              <a:t>Preliminary CEPT position:</a:t>
            </a:r>
          </a:p>
          <a:p>
            <a:pPr marL="0" indent="0">
              <a:buNone/>
            </a:pPr>
            <a:endParaRPr lang="de-DE" sz="1000" dirty="0" smtClean="0"/>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440676"/>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Zaza</a:t>
            </a:r>
            <a:r>
              <a:rPr lang="fr-FR" sz="1400" i="1" dirty="0">
                <a:solidFill>
                  <a:schemeClr val="accent2"/>
                </a:solidFill>
                <a:cs typeface="Arial" pitchFamily="34" charset="0"/>
              </a:rPr>
              <a:t>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1.11</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a:t>
            </a:r>
            <a:r>
              <a:rPr lang="en-GB" sz="1600" i="1" dirty="0" err="1"/>
              <a:t>radiocommunication</a:t>
            </a:r>
            <a:r>
              <a:rPr lang="en-GB" sz="1600" i="1" dirty="0"/>
              <a:t> systems between train and trackside within existing mobile service allocations, in accordance with Resolution </a:t>
            </a:r>
            <a:r>
              <a:rPr lang="en-GB" sz="1600" b="1" i="1" dirty="0"/>
              <a:t>236 (WRC-15)</a:t>
            </a:r>
            <a:r>
              <a:rPr lang="en-GB" sz="1600" i="1" dirty="0"/>
              <a:t>; </a:t>
            </a:r>
            <a:endParaRPr lang="en-US" sz="1600" i="1" dirty="0"/>
          </a:p>
          <a:p>
            <a:pPr marL="0" indent="0">
              <a:buNone/>
            </a:pPr>
            <a:endParaRPr lang="en-US" sz="1000" dirty="0"/>
          </a:p>
          <a:p>
            <a:pPr marL="0" indent="0">
              <a:buNone/>
            </a:pPr>
            <a:r>
              <a:rPr lang="en-US" sz="1800" b="1" dirty="0"/>
              <a:t>Preliminary CEPT position:</a:t>
            </a:r>
          </a:p>
          <a:p>
            <a:endParaRPr lang="de-DE" sz="1000" dirty="0" smtClean="0"/>
          </a:p>
          <a:p>
            <a:endParaRPr lang="de-DE" dirty="0"/>
          </a:p>
        </p:txBody>
      </p:sp>
    </p:spTree>
    <p:extLst>
      <p:ext uri="{BB962C8B-B14F-4D97-AF65-F5344CB8AC3E}">
        <p14:creationId xmlns:p14="http://schemas.microsoft.com/office/powerpoint/2010/main" val="239566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187624" y="6381328"/>
            <a:ext cx="6696744" cy="307777"/>
          </a:xfrm>
          <a:prstGeom prst="rect">
            <a:avLst/>
          </a:prstGeom>
        </p:spPr>
        <p:txBody>
          <a:bodyPr wrap="square">
            <a:spAutoFit/>
          </a:bodyPr>
          <a:lstStyle/>
          <a:p>
            <a:pPr algn="r"/>
            <a:r>
              <a:rPr lang="fr-FR" sz="1400" i="1" dirty="0">
                <a:solidFill>
                  <a:schemeClr val="accent2"/>
                </a:solidFill>
                <a:cs typeface="Arial" pitchFamily="34" charset="0"/>
              </a:rPr>
              <a:t>CEPT Co-</a:t>
            </a:r>
            <a:r>
              <a:rPr lang="fr-FR" sz="1400" i="1" dirty="0" err="1">
                <a:solidFill>
                  <a:schemeClr val="accent2"/>
                </a:solidFill>
                <a:cs typeface="Arial" pitchFamily="34" charset="0"/>
              </a:rPr>
              <a:t>coordinators</a:t>
            </a:r>
            <a:r>
              <a:rPr lang="fr-FR" sz="1400" i="1" dirty="0">
                <a:solidFill>
                  <a:schemeClr val="accent2"/>
                </a:solidFill>
                <a:cs typeface="Arial" pitchFamily="34" charset="0"/>
              </a:rPr>
              <a:t>: </a:t>
            </a:r>
            <a:r>
              <a:rPr lang="en-GB" sz="1400" i="1" dirty="0">
                <a:solidFill>
                  <a:schemeClr val="accent2"/>
                </a:solidFill>
                <a:cs typeface="Arial" pitchFamily="34" charset="0"/>
              </a:rPr>
              <a:t>Oliver </a:t>
            </a:r>
            <a:r>
              <a:rPr lang="en-GB" sz="1400" i="1" dirty="0" err="1">
                <a:solidFill>
                  <a:schemeClr val="accent2"/>
                </a:solidFill>
                <a:cs typeface="Arial" pitchFamily="34" charset="0"/>
              </a:rPr>
              <a:t>Pellay</a:t>
            </a:r>
            <a:r>
              <a:rPr lang="en-GB" sz="1400" i="1" dirty="0">
                <a:solidFill>
                  <a:schemeClr val="accent2"/>
                </a:solidFill>
                <a:cs typeface="Arial" pitchFamily="34" charset="0"/>
              </a:rPr>
              <a:t> (France), Bettina </a:t>
            </a:r>
            <a:r>
              <a:rPr lang="en-GB" sz="1400" i="1" dirty="0" err="1">
                <a:solidFill>
                  <a:schemeClr val="accent2"/>
                </a:solidFill>
                <a:cs typeface="Arial" pitchFamily="34" charset="0"/>
              </a:rPr>
              <a:t>Erdem</a:t>
            </a:r>
            <a:r>
              <a:rPr lang="en-GB" sz="1400" i="1" dirty="0">
                <a:solidFill>
                  <a:schemeClr val="accent2"/>
                </a:solidFill>
                <a:cs typeface="Arial" pitchFamily="34" charset="0"/>
              </a:rPr>
              <a:t> (Germany</a:t>
            </a:r>
            <a:r>
              <a:rPr lang="en-GB" sz="1400" i="1" dirty="0" smtClean="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1.12</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dirty="0"/>
              <a:t>237 (WRC-15)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de-DE" sz="1000" dirty="0" smtClean="0"/>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72516" y="6290156"/>
            <a:ext cx="5904148" cy="523220"/>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(G),</a:t>
            </a:r>
          </a:p>
          <a:p>
            <a:pPr marL="0" lvl="2" algn="r">
              <a:spcBef>
                <a:spcPts val="0"/>
              </a:spcBef>
              <a:defRPr/>
            </a:pPr>
            <a:r>
              <a:rPr lang="fr-FR" sz="1400" i="1" dirty="0" smtClean="0">
                <a:solidFill>
                  <a:schemeClr val="accent2"/>
                </a:solidFill>
                <a:cs typeface="Arial" pitchFamily="34" charset="0"/>
              </a:rPr>
              <a:t>coordination team: Vladislav Sorokin (RUS), </a:t>
            </a: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Oberauskas (LTU)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225733"/>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(developed at </a:t>
            </a:r>
            <a:r>
              <a:rPr lang="en-GB" sz="1600" dirty="0" smtClean="0">
                <a:cs typeface="Arial" pitchFamily="34" charset="0"/>
              </a:rPr>
              <a:t>ECC PT1#53</a:t>
            </a:r>
            <a:r>
              <a:rPr lang="en-GB" sz="1600" dirty="0">
                <a:cs typeface="Arial" pitchFamily="34" charset="0"/>
              </a:rPr>
              <a:t>)</a:t>
            </a:r>
            <a:endParaRPr lang="de-DE" sz="16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224019"/>
            <a:ext cx="1152128" cy="1537885"/>
          </a:xfrm>
          <a:prstGeom prst="rect">
            <a:avLst/>
          </a:prstGeom>
        </p:spPr>
      </p:pic>
      <p:sp>
        <p:nvSpPr>
          <p:cNvPr id="7" name="Inhaltsplatzhalter 6"/>
          <p:cNvSpPr>
            <a:spLocks noGrp="1"/>
          </p:cNvSpPr>
          <p:nvPr>
            <p:ph idx="1"/>
          </p:nvPr>
        </p:nvSpPr>
        <p:spPr/>
        <p:txBody>
          <a:bodyPr/>
          <a:lstStyle/>
          <a:p>
            <a:pPr marL="0" indent="0" algn="just">
              <a:buNone/>
            </a:pPr>
            <a:r>
              <a:rPr lang="en-US" sz="1600" b="1" i="1" dirty="0"/>
              <a:t>Issue: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endParaRPr lang="en-US" sz="1600" b="1" i="1" dirty="0"/>
          </a:p>
          <a:p>
            <a:endParaRPr lang="en-US" sz="1000" dirty="0"/>
          </a:p>
          <a:p>
            <a:pPr marL="0" indent="0">
              <a:buNone/>
            </a:pPr>
            <a:r>
              <a:rPr lang="en-US" sz="1800" b="1" dirty="0"/>
              <a:t>Preliminary CEPT position:</a:t>
            </a:r>
          </a:p>
          <a:p>
            <a:endParaRPr lang="en-US" sz="1000" dirty="0"/>
          </a:p>
          <a:p>
            <a:pPr marL="0" indent="0">
              <a:buNone/>
            </a:pPr>
            <a:r>
              <a:rPr lang="en-GB" sz="1600" dirty="0"/>
              <a:t>CEPT supports studies on IMT spectrum needs in the range 24.25-86 GHz and sharing and compatibility studies for the bands listed in Resolves 2 of Resolution 238.</a:t>
            </a:r>
          </a:p>
          <a:p>
            <a:pPr marL="0" indent="0">
              <a:spcBef>
                <a:spcPts val="600"/>
              </a:spcBef>
              <a:buNone/>
            </a:pPr>
            <a:r>
              <a:rPr lang="en-GB" sz="1600" dirty="0"/>
              <a:t>CEPT supports the identification of global bands for IMT among the bands listed in Resolves 2 of Resolution 238, taking into account the results of sharing and compatibility studies with existing services.</a:t>
            </a:r>
          </a:p>
          <a:p>
            <a:endParaRPr lang="de-DE" dirty="0"/>
          </a:p>
        </p:txBody>
      </p:sp>
    </p:spTree>
    <p:extLst>
      <p:ext uri="{BB962C8B-B14F-4D97-AF65-F5344CB8AC3E}">
        <p14:creationId xmlns:p14="http://schemas.microsoft.com/office/powerpoint/2010/main" val="377742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38132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on the basis of ITU-R studies in accordance with Resolution </a:t>
            </a:r>
            <a:r>
              <a:rPr lang="en-GB" sz="1600" b="1" i="1" dirty="0"/>
              <a:t>160 (WRC-15), </a:t>
            </a:r>
            <a:r>
              <a:rPr lang="en-GB" sz="1600" i="1" dirty="0"/>
              <a:t>appropriate regulatory actions for high-altitude platform stations (HAPS), within existing fixed-service allocations</a:t>
            </a:r>
          </a:p>
          <a:p>
            <a:endParaRPr lang="en-US" sz="1000" dirty="0"/>
          </a:p>
          <a:p>
            <a:pPr marL="0" indent="0">
              <a:buNone/>
            </a:pPr>
            <a:r>
              <a:rPr lang="en-US" b="1" dirty="0"/>
              <a:t>Preliminary CEPT position:</a:t>
            </a:r>
          </a:p>
          <a:p>
            <a:pPr marL="0" indent="0">
              <a:buNone/>
            </a:pPr>
            <a:endParaRPr lang="de-DE" sz="1000" dirty="0" smtClean="0"/>
          </a:p>
          <a:p>
            <a:endParaRPr lang="de-DE" sz="1600" dirty="0"/>
          </a:p>
        </p:txBody>
      </p:sp>
    </p:spTree>
    <p:extLst>
      <p:ext uri="{BB962C8B-B14F-4D97-AF65-F5344CB8AC3E}">
        <p14:creationId xmlns:p14="http://schemas.microsoft.com/office/powerpoint/2010/main" val="377742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xfrm>
            <a:off x="469900" y="1839913"/>
            <a:ext cx="8229600" cy="4425950"/>
          </a:xfrm>
        </p:spPr>
        <p:txBody>
          <a:bodyPr/>
          <a:lstStyle/>
          <a:p>
            <a:pPr eaLnBrk="1" hangingPunct="1">
              <a:lnSpc>
                <a:spcPct val="80000"/>
              </a:lnSpc>
              <a:buClr>
                <a:srgbClr val="C00000"/>
              </a:buClr>
              <a:defRPr/>
            </a:pPr>
            <a:r>
              <a:rPr lang="en-GB" dirty="0"/>
              <a:t>The Conference Preparatory Group (CPG19) of CEPT/ECC is responsible for developing the ECPs and Briefs for WRC-19 and RA-19</a:t>
            </a:r>
          </a:p>
          <a:p>
            <a:pPr eaLnBrk="1" hangingPunct="1">
              <a:lnSpc>
                <a:spcPct val="80000"/>
              </a:lnSpc>
              <a:defRPr/>
            </a:pPr>
            <a:endParaRPr lang="en-GB" dirty="0"/>
          </a:p>
          <a:p>
            <a:pPr eaLnBrk="1" hangingPunct="1">
              <a:lnSpc>
                <a:spcPct val="80000"/>
              </a:lnSpc>
              <a:buClr>
                <a:srgbClr val="C00000"/>
              </a:buClr>
              <a:defRPr/>
            </a:pPr>
            <a:r>
              <a:rPr lang="en-GB" dirty="0"/>
              <a:t>The CPG management team has been confirmed by the 1</a:t>
            </a:r>
            <a:r>
              <a:rPr lang="en-GB" baseline="30000" dirty="0"/>
              <a:t>st</a:t>
            </a:r>
            <a:r>
              <a:rPr lang="en-GB" dirty="0"/>
              <a:t> meeting of CPG19</a:t>
            </a:r>
            <a:r>
              <a:rPr lang="en-GB" dirty="0" smtClean="0"/>
              <a:t>:</a:t>
            </a:r>
          </a:p>
          <a:p>
            <a:pPr eaLnBrk="1" hangingPunct="1">
              <a:lnSpc>
                <a:spcPct val="80000"/>
              </a:lnSpc>
              <a:buClr>
                <a:srgbClr val="C00000"/>
              </a:buClr>
              <a:defRPr/>
            </a:pPr>
            <a:endParaRPr lang="en-GB" dirty="0"/>
          </a:p>
          <a:p>
            <a:pPr eaLnBrk="1" hangingPunct="1">
              <a:lnSpc>
                <a:spcPct val="80000"/>
              </a:lnSpc>
              <a:buClr>
                <a:srgbClr val="C00000"/>
              </a:buClr>
              <a:defRPr/>
            </a:pPr>
            <a:endParaRPr lang="en-GB" sz="1000" dirty="0"/>
          </a:p>
          <a:p>
            <a:pPr marL="625475" lvl="1" eaLnBrk="1" hangingPunct="1">
              <a:lnSpc>
                <a:spcPct val="80000"/>
              </a:lnSpc>
              <a:buClr>
                <a:srgbClr val="C00000"/>
              </a:buClr>
              <a:buFont typeface="Wingdings" pitchFamily="2" charset="2"/>
              <a:buChar char="§"/>
              <a:tabLst>
                <a:tab pos="2597150" algn="l"/>
              </a:tabLst>
              <a:defRPr/>
            </a:pPr>
            <a:r>
              <a:rPr lang="en-GB" dirty="0"/>
              <a:t>Chairman: </a:t>
            </a:r>
            <a:r>
              <a:rPr lang="en-GB" dirty="0" smtClean="0"/>
              <a:t>	Alexander </a:t>
            </a:r>
            <a:r>
              <a:rPr lang="en-US" dirty="0"/>
              <a:t>Kühn, </a:t>
            </a:r>
            <a:r>
              <a:rPr lang="en-US" dirty="0" smtClean="0"/>
              <a:t>Germany </a:t>
            </a:r>
            <a:endParaRPr lang="en-US" dirty="0"/>
          </a:p>
          <a:p>
            <a:pPr marL="625475" lvl="1" eaLnBrk="1" hangingPunct="1">
              <a:lnSpc>
                <a:spcPct val="80000"/>
              </a:lnSpc>
              <a:buClr>
                <a:srgbClr val="C00000"/>
              </a:buClr>
              <a:buFont typeface="Wingdings" pitchFamily="2" charset="2"/>
              <a:buChar char="§"/>
              <a:tabLst>
                <a:tab pos="2597150" algn="l"/>
              </a:tabLst>
              <a:defRPr/>
            </a:pPr>
            <a:r>
              <a:rPr lang="en-GB" dirty="0"/>
              <a:t>Vice-Chairmen:   </a:t>
            </a:r>
            <a:r>
              <a:rPr lang="en-GB" dirty="0" smtClean="0"/>
              <a:t>	</a:t>
            </a:r>
            <a:r>
              <a:rPr lang="en-GB" dirty="0" err="1" smtClean="0"/>
              <a:t>Gerlof</a:t>
            </a:r>
            <a:r>
              <a:rPr lang="en-GB" dirty="0" smtClean="0"/>
              <a:t> </a:t>
            </a:r>
            <a:r>
              <a:rPr lang="en-GB" dirty="0" err="1"/>
              <a:t>Osinga</a:t>
            </a:r>
            <a:r>
              <a:rPr lang="en-GB" dirty="0"/>
              <a:t>, The </a:t>
            </a:r>
            <a:r>
              <a:rPr lang="en-GB" dirty="0" smtClean="0"/>
              <a:t>Netherlands</a:t>
            </a:r>
          </a:p>
          <a:p>
            <a:pPr marL="625475" lvl="1" eaLnBrk="1" hangingPunct="1">
              <a:lnSpc>
                <a:spcPct val="80000"/>
              </a:lnSpc>
              <a:buClr>
                <a:srgbClr val="C00000"/>
              </a:buClr>
              <a:buNone/>
              <a:tabLst>
                <a:tab pos="2597150" algn="l"/>
              </a:tabLst>
              <a:defRPr/>
            </a:pPr>
            <a:r>
              <a:rPr lang="en-GB" dirty="0"/>
              <a:t>	</a:t>
            </a:r>
            <a:r>
              <a:rPr lang="en-GB" dirty="0" smtClean="0"/>
              <a:t>	Alexandre </a:t>
            </a:r>
            <a:r>
              <a:rPr lang="en-GB" dirty="0" err="1"/>
              <a:t>Vallet</a:t>
            </a:r>
            <a:r>
              <a:rPr lang="en-US" dirty="0"/>
              <a:t>, France</a:t>
            </a:r>
          </a:p>
          <a:p>
            <a:pPr marL="625475" lvl="1" eaLnBrk="1" hangingPunct="1">
              <a:lnSpc>
                <a:spcPct val="80000"/>
              </a:lnSpc>
              <a:buClr>
                <a:srgbClr val="C00000"/>
              </a:buClr>
              <a:buFontTx/>
              <a:buNone/>
              <a:tabLst>
                <a:tab pos="2597150" algn="l"/>
              </a:tabLst>
              <a:defRPr/>
            </a:pPr>
            <a:endParaRPr lang="en-US" dirty="0">
              <a:ea typeface="+mn-ea"/>
            </a:endParaRPr>
          </a:p>
          <a:p>
            <a:pPr marL="625475" lvl="1" eaLnBrk="1" hangingPunct="1">
              <a:lnSpc>
                <a:spcPct val="80000"/>
              </a:lnSpc>
              <a:buClr>
                <a:srgbClr val="C00000"/>
              </a:buClr>
              <a:buFont typeface="Wingdings" pitchFamily="2" charset="2"/>
              <a:buChar char="§"/>
              <a:tabLst>
                <a:tab pos="2597150" algn="l"/>
              </a:tabLst>
              <a:defRPr/>
            </a:pPr>
            <a:r>
              <a:rPr lang="en-US" dirty="0"/>
              <a:t>Secretary: 	</a:t>
            </a:r>
            <a:r>
              <a:rPr lang="en-US" dirty="0" smtClean="0"/>
              <a:t>Karsten </a:t>
            </a:r>
            <a:r>
              <a:rPr lang="en-US" dirty="0"/>
              <a:t>Buckwitz, Germany</a:t>
            </a:r>
          </a:p>
          <a:p>
            <a:pPr lvl="6">
              <a:lnSpc>
                <a:spcPct val="80000"/>
              </a:lnSpc>
              <a:buClr>
                <a:srgbClr val="C00000"/>
              </a:buClr>
              <a:buFont typeface="Wingdings" pitchFamily="2" charset="2"/>
              <a:buChar char="§"/>
              <a:defRPr/>
            </a:pPr>
            <a:endParaRPr lang="en-US" sz="2200" dirty="0"/>
          </a:p>
          <a:p>
            <a:pPr eaLnBrk="1" hangingPunct="1">
              <a:lnSpc>
                <a:spcPct val="80000"/>
              </a:lnSpc>
              <a:defRPr/>
            </a:pPr>
            <a:endParaRPr lang="en-US" dirty="0"/>
          </a:p>
          <a:p>
            <a:pPr marL="0" indent="0" eaLnBrk="1" hangingPunct="1">
              <a:lnSpc>
                <a:spcPct val="80000"/>
              </a:lnSpc>
              <a:buFontTx/>
              <a:buNone/>
              <a:defRPr/>
            </a:pPr>
            <a:endParaRPr lang="en-GB" dirty="0"/>
          </a:p>
          <a:p>
            <a:pPr eaLnBrk="1" hangingPunct="1">
              <a:lnSpc>
                <a:spcPct val="80000"/>
              </a:lnSpc>
              <a:buFontTx/>
              <a:buNone/>
              <a:defRPr/>
            </a:pPr>
            <a:endParaRPr lang="en-GB" dirty="0"/>
          </a:p>
          <a:p>
            <a:pPr eaLnBrk="1" hangingPunct="1">
              <a:lnSpc>
                <a:spcPct val="80000"/>
              </a:lnSpc>
              <a:buFontTx/>
              <a:buNone/>
              <a:defRPr/>
            </a:pPr>
            <a:endParaRPr lang="en-GB" dirty="0"/>
          </a:p>
          <a:p>
            <a:pPr lvl="1" eaLnBrk="1" hangingPunct="1">
              <a:lnSpc>
                <a:spcPct val="80000"/>
              </a:lnSpc>
              <a:defRPr/>
            </a:pPr>
            <a:endParaRPr lang="en-GB" sz="2400" dirty="0"/>
          </a:p>
          <a:p>
            <a:pPr eaLnBrk="1" hangingPunct="1">
              <a:lnSpc>
                <a:spcPct val="80000"/>
              </a:lnSpc>
              <a:buFontTx/>
              <a:buNone/>
              <a:defRPr/>
            </a:pPr>
            <a:endParaRPr lang="en-GB" dirty="0"/>
          </a:p>
          <a:p>
            <a:pPr eaLnBrk="1" hangingPunct="1">
              <a:lnSpc>
                <a:spcPct val="80000"/>
              </a:lnSpc>
              <a:buFontTx/>
              <a:buNone/>
              <a:defRPr/>
            </a:pPr>
            <a:endParaRPr lang="en-GB" u="sng" dirty="0"/>
          </a:p>
          <a:p>
            <a:pPr eaLnBrk="1" hangingPunct="1">
              <a:lnSpc>
                <a:spcPct val="80000"/>
              </a:lnSpc>
              <a:buFontTx/>
              <a:buNone/>
              <a:defRPr/>
            </a:pPr>
            <a:endParaRPr lang="en-GB" dirty="0"/>
          </a:p>
          <a:p>
            <a:pPr eaLnBrk="1" hangingPunct="1">
              <a:lnSpc>
                <a:spcPct val="80000"/>
              </a:lnSpc>
              <a:buFontTx/>
              <a:buNone/>
              <a:defRPr/>
            </a:pPr>
            <a:endParaRPr lang="fr-FR" dirty="0"/>
          </a:p>
          <a:p>
            <a:pPr eaLnBrk="1" hangingPunct="1">
              <a:lnSpc>
                <a:spcPct val="80000"/>
              </a:lnSpc>
              <a:buFontTx/>
              <a:buNone/>
              <a:defRPr/>
            </a:pPr>
            <a:r>
              <a:rPr lang="fr-FR" sz="800" dirty="0"/>
              <a:t> </a:t>
            </a:r>
          </a:p>
          <a:p>
            <a:pPr eaLnBrk="1" hangingPunct="1">
              <a:lnSpc>
                <a:spcPct val="80000"/>
              </a:lnSpc>
              <a:defRPr/>
            </a:pPr>
            <a:endParaRPr lang="fr-FR" sz="8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436119"/>
            <a:ext cx="855472" cy="1140629"/>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325" y="3861048"/>
            <a:ext cx="918314" cy="1296144"/>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680" y="3717032"/>
            <a:ext cx="856645" cy="1140629"/>
          </a:xfrm>
          <a:prstGeom prst="rect">
            <a:avLst/>
          </a:prstGeom>
        </p:spPr>
      </p:pic>
      <p:sp>
        <p:nvSpPr>
          <p:cNvPr id="5" name="Titel 4"/>
          <p:cNvSpPr>
            <a:spLocks noGrp="1"/>
          </p:cNvSpPr>
          <p:nvPr>
            <p:ph type="title"/>
          </p:nvPr>
        </p:nvSpPr>
        <p:spPr/>
        <p:txBody>
          <a:bodyPr/>
          <a:lstStyle/>
          <a:p>
            <a:r>
              <a:rPr lang="fr-FR" dirty="0"/>
              <a:t>Structure of CPG19</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476680"/>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Sebastian</a:t>
            </a:r>
            <a:r>
              <a:rPr lang="fr-FR" sz="1400" i="1" dirty="0">
                <a:solidFill>
                  <a:schemeClr val="accent2"/>
                </a:solidFill>
                <a:cs typeface="Arial" pitchFamily="34" charset="0"/>
              </a:rPr>
              <a:t> Rey (Germany)</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061" y="5045343"/>
            <a:ext cx="1375435" cy="1696025"/>
          </a:xfrm>
          <a:prstGeom prst="rect">
            <a:avLst/>
          </a:prstGeom>
        </p:spPr>
      </p:pic>
      <p:sp>
        <p:nvSpPr>
          <p:cNvPr id="4" name="Titel 3"/>
          <p:cNvSpPr>
            <a:spLocks noGrp="1"/>
          </p:cNvSpPr>
          <p:nvPr>
            <p:ph type="title"/>
          </p:nvPr>
        </p:nvSpPr>
        <p:spPr/>
        <p:txBody>
          <a:bodyPr/>
          <a:lstStyle/>
          <a:p>
            <a:r>
              <a:rPr lang="en-GB" dirty="0">
                <a:cs typeface="Arial" pitchFamily="34" charset="0"/>
              </a:rPr>
              <a:t>Agenda Item 1.15</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identification of frequency bands for use by administrations for the land-mobile and fixed services applications operating in the frequency range 275-450 GHz, in accordance with Resolution </a:t>
            </a:r>
            <a:r>
              <a:rPr lang="en-GB" sz="1600" b="1" i="1" dirty="0"/>
              <a:t>767 (WRC-15);</a:t>
            </a:r>
            <a:endParaRPr lang="en-US" sz="1600" b="1" i="1" dirty="0"/>
          </a:p>
          <a:p>
            <a:pPr marL="0" indent="0">
              <a:buNone/>
            </a:pPr>
            <a:endParaRPr lang="en-US" sz="1000" dirty="0"/>
          </a:p>
          <a:p>
            <a:pPr marL="0" indent="0">
              <a:buNone/>
            </a:pPr>
            <a:r>
              <a:rPr lang="en-US" sz="1800" b="1" dirty="0"/>
              <a:t>Preliminary CEPT position:</a:t>
            </a:r>
          </a:p>
          <a:p>
            <a:endParaRPr lang="de-DE" sz="1000" dirty="0" smtClean="0"/>
          </a:p>
          <a:p>
            <a:endParaRPr lang="de-DE" sz="1600" dirty="0"/>
          </a:p>
        </p:txBody>
      </p:sp>
    </p:spTree>
    <p:extLst>
      <p:ext uri="{BB962C8B-B14F-4D97-AF65-F5344CB8AC3E}">
        <p14:creationId xmlns:p14="http://schemas.microsoft.com/office/powerpoint/2010/main" val="377742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157192"/>
            <a:ext cx="1289902" cy="1598060"/>
          </a:xfrm>
          <a:prstGeom prst="rect">
            <a:avLst/>
          </a:prstGeom>
        </p:spPr>
      </p:pic>
      <p:sp>
        <p:nvSpPr>
          <p:cNvPr id="4" name="Titel 3"/>
          <p:cNvSpPr>
            <a:spLocks noGrp="1"/>
          </p:cNvSpPr>
          <p:nvPr>
            <p:ph type="title"/>
          </p:nvPr>
        </p:nvSpPr>
        <p:spPr/>
        <p:txBody>
          <a:bodyPr/>
          <a:lstStyle/>
          <a:p>
            <a:r>
              <a:rPr lang="en-GB" dirty="0">
                <a:cs typeface="Arial" pitchFamily="34" charset="0"/>
              </a:rPr>
              <a:t>Agenda Item 1.16</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p>
          <a:p>
            <a:endParaRPr lang="en-US" sz="1000"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377742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059023"/>
            <a:ext cx="1296144" cy="1718564"/>
          </a:xfrm>
          <a:prstGeom prst="rect">
            <a:avLst/>
          </a:prstGeom>
        </p:spPr>
      </p:pic>
      <p:sp>
        <p:nvSpPr>
          <p:cNvPr id="4" name="Titel 3"/>
          <p:cNvSpPr>
            <a:spLocks noGrp="1"/>
          </p:cNvSpPr>
          <p:nvPr>
            <p:ph type="title"/>
          </p:nvPr>
        </p:nvSpPr>
        <p:spPr/>
        <p:txBody>
          <a:bodyPr/>
          <a:lstStyle/>
          <a:p>
            <a:r>
              <a:rPr lang="en-GB" dirty="0">
                <a:cs typeface="Arial" pitchFamily="34" charset="0"/>
              </a:rPr>
              <a:t>Agenda Item 2</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examine the revised ITU-R Recommendations incorporated by reference in the Radio Regulations communicated by the </a:t>
            </a:r>
            <a:r>
              <a:rPr lang="en-GB" sz="1600" i="1" dirty="0" err="1"/>
              <a:t>Radiocommunication</a:t>
            </a:r>
            <a:r>
              <a:rPr lang="en-GB" sz="1600" i="1" dirty="0"/>
              <a:t> Assembly, in accordance with Resolution 28 (Rev.WRC-15), and to decide whether or not to update the corresponding references in the Radio Regulations, in accordance with the principles contained in Annex 1 to Resolution 27 </a:t>
            </a:r>
            <a:r>
              <a:rPr lang="en-GB" sz="1600" b="1" i="1" dirty="0"/>
              <a:t>(Rev.WRC-12);</a:t>
            </a:r>
            <a:endParaRPr lang="en-US" sz="1600" b="1" i="1" dirty="0"/>
          </a:p>
          <a:p>
            <a:endParaRPr lang="en-US" sz="1000"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377742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059023"/>
            <a:ext cx="1296144" cy="1718564"/>
          </a:xfrm>
          <a:prstGeom prst="rect">
            <a:avLst/>
          </a:prstGeom>
        </p:spPr>
      </p:pic>
      <p:sp>
        <p:nvSpPr>
          <p:cNvPr id="3" name="Titel 2"/>
          <p:cNvSpPr>
            <a:spLocks noGrp="1"/>
          </p:cNvSpPr>
          <p:nvPr>
            <p:ph type="title"/>
          </p:nvPr>
        </p:nvSpPr>
        <p:spPr/>
        <p:txBody>
          <a:bodyPr/>
          <a:lstStyle/>
          <a:p>
            <a:r>
              <a:rPr lang="en-GB" dirty="0">
                <a:cs typeface="Arial" pitchFamily="34" charset="0"/>
              </a:rPr>
              <a:t>Agenda Item 4</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in accordance with Resolution </a:t>
            </a:r>
            <a:r>
              <a:rPr lang="en-GB" sz="1600" b="1" i="1" dirty="0"/>
              <a:t>95 (Rev.WRC-07), </a:t>
            </a:r>
            <a:r>
              <a:rPr lang="en-GB" sz="1600" i="1" dirty="0"/>
              <a:t>to review the resolutions and recommendations of previous conferences with a view to their possible revision, replacement or abrogation</a:t>
            </a:r>
            <a:r>
              <a:rPr lang="en-GB" sz="1600" dirty="0"/>
              <a:t>;</a:t>
            </a:r>
            <a:endParaRPr lang="en-US" sz="1600" b="1" i="1" dirty="0"/>
          </a:p>
          <a:p>
            <a:pPr marL="0" indent="0">
              <a:buNone/>
            </a:pPr>
            <a:endParaRPr lang="en-US" sz="1000"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245463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9" name="Titel 2"/>
          <p:cNvSpPr>
            <a:spLocks noGrp="1"/>
          </p:cNvSpPr>
          <p:nvPr>
            <p:ph type="title"/>
          </p:nvPr>
        </p:nvSpPr>
        <p:spPr>
          <a:xfrm>
            <a:off x="457200" y="908720"/>
            <a:ext cx="8229600" cy="648072"/>
          </a:xfrm>
        </p:spPr>
        <p:txBody>
          <a:bodyPr/>
          <a:lstStyle/>
          <a:p>
            <a:r>
              <a:rPr lang="en-GB" dirty="0">
                <a:cs typeface="Arial" pitchFamily="34" charset="0"/>
              </a:rPr>
              <a:t>Agenda Item 7 </a:t>
            </a:r>
            <a:r>
              <a:rPr lang="en-GB" sz="1600" dirty="0">
                <a:cs typeface="Arial" pitchFamily="34" charset="0"/>
              </a:rPr>
              <a:t>(developed at CPG PTB#1)</a:t>
            </a:r>
            <a:endParaRPr lang="de-DE" sz="1600" dirty="0"/>
          </a:p>
        </p:txBody>
      </p:sp>
      <p:sp>
        <p:nvSpPr>
          <p:cNvPr id="4" name="Rechteck 3"/>
          <p:cNvSpPr/>
          <p:nvPr/>
        </p:nvSpPr>
        <p:spPr>
          <a:xfrm>
            <a:off x="-2069976" y="1521056"/>
            <a:ext cx="4572000" cy="369332"/>
          </a:xfrm>
          <a:prstGeom prst="rect">
            <a:avLst/>
          </a:prstGeom>
        </p:spPr>
        <p:txBody>
          <a:bodyPr>
            <a:spAutoFit/>
          </a:bodyPr>
          <a:lstStyle/>
          <a:p>
            <a:pPr eaLnBrk="1" hangingPunct="1">
              <a:spcBef>
                <a:spcPts val="1200"/>
              </a:spcBef>
              <a:buFontTx/>
              <a:buNone/>
            </a:pPr>
            <a:r>
              <a:rPr lang="en-GB" dirty="0" smtClean="0"/>
              <a:t>.</a:t>
            </a:r>
            <a:endParaRPr lang="en-GB" altLang="da-DK" sz="1600" i="1" dirty="0">
              <a:solidFill>
                <a:schemeClr val="accent2"/>
              </a:solidFill>
            </a:endParaRPr>
          </a:p>
        </p:txBody>
      </p:sp>
      <p:sp>
        <p:nvSpPr>
          <p:cNvPr id="12" name="Inhaltsplatzhalter 3"/>
          <p:cNvSpPr>
            <a:spLocks noGrp="1"/>
          </p:cNvSpPr>
          <p:nvPr>
            <p:ph idx="1"/>
          </p:nvPr>
        </p:nvSpPr>
        <p:spPr/>
        <p:txBody>
          <a:bodyPr/>
          <a:lstStyle/>
          <a:p>
            <a:pPr marL="0" indent="14288" algn="just" eaLnBrk="1" hangingPunct="1">
              <a:spcBef>
                <a:spcPts val="1200"/>
              </a:spcBef>
              <a:buFontTx/>
              <a:buNone/>
            </a:pPr>
            <a:r>
              <a:rPr lang="en-US" altLang="da-DK" sz="1600" b="1" i="1" dirty="0"/>
              <a:t>Issue: </a:t>
            </a:r>
            <a:r>
              <a:rPr lang="en-US" altLang="da-DK" sz="1600" i="1" dirty="0"/>
              <a:t>to 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a:t>
            </a:r>
            <a:r>
              <a:rPr lang="en-US" altLang="da-DK" sz="1600" b="1" i="1" dirty="0"/>
              <a:t>86 (Rev.WRC‑07)</a:t>
            </a:r>
            <a:r>
              <a:rPr lang="en-US" altLang="da-DK" sz="1600" i="1" dirty="0"/>
              <a:t> to facilitate rational, efficient, and economical use of radio frequencies and any associated orbits, including the geostationary‑satellite orbit</a:t>
            </a:r>
            <a:r>
              <a:rPr lang="en-US" altLang="da-DK" sz="1600" i="1" dirty="0" smtClean="0"/>
              <a:t>.</a:t>
            </a:r>
          </a:p>
          <a:p>
            <a:endParaRPr lang="en-US" sz="800" dirty="0"/>
          </a:p>
          <a:p>
            <a:pPr marL="0" indent="0">
              <a:buNone/>
            </a:pPr>
            <a:r>
              <a:rPr lang="en-US" sz="1800" b="1" dirty="0"/>
              <a:t>Preliminary CEPT position:</a:t>
            </a:r>
          </a:p>
          <a:p>
            <a:pPr marL="0" indent="0">
              <a:buNone/>
            </a:pPr>
            <a:endParaRPr lang="en-GB" altLang="da-DK" sz="1000" dirty="0"/>
          </a:p>
          <a:p>
            <a:pPr marL="0" indent="14288">
              <a:buClr>
                <a:srgbClr val="C00000"/>
              </a:buClr>
              <a:buNone/>
            </a:pPr>
            <a:r>
              <a:rPr lang="en-GB" sz="1600" dirty="0"/>
              <a:t>CEPT is studying possible improvements of the coordination and notification procedures for space services.  CEPT supports retaining the current process of continuing evolution at successive WRCs of the regime governing space services. CEPT intends to develop specific positions susceptible to bring improvement to the regulatory process.</a:t>
            </a:r>
          </a:p>
          <a:p>
            <a:pPr marL="0" indent="14288">
              <a:buClr>
                <a:srgbClr val="C00000"/>
              </a:buClr>
              <a:buNone/>
            </a:pPr>
            <a:r>
              <a:rPr lang="en-GB" sz="1600" dirty="0"/>
              <a:t>CEPT favours the review of any RR provision which can bring accurate                          solutions to specific detected inconsistencies and develop new improved                                      provisions with emphasis on solving the most urgent issues, i.e. well </a:t>
            </a:r>
          </a:p>
          <a:p>
            <a:pPr marL="0" indent="14288">
              <a:buClr>
                <a:srgbClr val="C00000"/>
              </a:buClr>
              <a:buNone/>
            </a:pPr>
            <a:r>
              <a:rPr lang="en-GB" sz="1600" dirty="0"/>
              <a:t>characterized issues whose improvement is urgent and impacting</a:t>
            </a:r>
            <a:endParaRPr lang="de-DE" sz="1600" dirty="0"/>
          </a:p>
        </p:txBody>
      </p:sp>
    </p:spTree>
    <p:extLst>
      <p:ext uri="{BB962C8B-B14F-4D97-AF65-F5344CB8AC3E}">
        <p14:creationId xmlns:p14="http://schemas.microsoft.com/office/powerpoint/2010/main" val="270138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 </a:t>
            </a:r>
            <a:r>
              <a:rPr lang="en-GB" sz="1600" i="1" dirty="0"/>
              <a:t>Factors related to the BIU of frequency assignments of non-GSO systems subject to coordination</a:t>
            </a:r>
          </a:p>
          <a:p>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supports studies with the view of finding a possible solution to it. Elements linked to a minimum number of satellites to be deployed and a phased approach regarding the bringing into use (BIU) may be taken into account. </a:t>
            </a:r>
            <a:endParaRPr lang="en-US" sz="1600" dirty="0"/>
          </a:p>
          <a:p>
            <a:endParaRPr lang="de-DE" dirty="0"/>
          </a:p>
        </p:txBody>
      </p:sp>
    </p:spTree>
    <p:extLst>
      <p:ext uri="{BB962C8B-B14F-4D97-AF65-F5344CB8AC3E}">
        <p14:creationId xmlns:p14="http://schemas.microsoft.com/office/powerpoint/2010/main" val="348707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B: </a:t>
            </a:r>
            <a:r>
              <a:rPr lang="en-GB" sz="1600" b="1" i="1" dirty="0"/>
              <a:t>Modification (characteristics reduction) of a recorded assignment under RR AP 30 and 30A Regions 1 &amp; 3 List</a:t>
            </a:r>
          </a:p>
          <a:p>
            <a:pPr marL="0" indent="0">
              <a:buNone/>
            </a:pPr>
            <a:endParaRPr lang="en-US" sz="1000" dirty="0"/>
          </a:p>
          <a:p>
            <a:pPr marL="0" indent="0">
              <a:buNone/>
            </a:pPr>
            <a:r>
              <a:rPr lang="en-US" sz="1800" b="1" dirty="0"/>
              <a:t>Preliminary CEPT position:</a:t>
            </a:r>
          </a:p>
          <a:p>
            <a:pPr marL="0" indent="0">
              <a:buNone/>
            </a:pPr>
            <a:endParaRPr lang="en-GB" sz="1000" dirty="0"/>
          </a:p>
          <a:p>
            <a:pPr marL="0" indent="0">
              <a:buNone/>
            </a:pPr>
            <a:r>
              <a:rPr lang="en-GB" sz="1600" dirty="0"/>
              <a:t>CEPT supports studies towards a possible modification of certain specific characteristics (i.e., reduction of service areas, frequencies or polarization usage) of an assignment after it has been successfully recorded in the RR Appendices 30, 30A Regions 1 &amp; 3 List, with the purpose to better reflect the actual situation and thus increase the efficiency of spectrum use. </a:t>
            </a:r>
            <a:endParaRPr lang="en-US" sz="1600" dirty="0"/>
          </a:p>
          <a:p>
            <a:endParaRPr lang="de-DE" dirty="0"/>
          </a:p>
        </p:txBody>
      </p:sp>
    </p:spTree>
    <p:extLst>
      <p:ext uri="{BB962C8B-B14F-4D97-AF65-F5344CB8AC3E}">
        <p14:creationId xmlns:p14="http://schemas.microsoft.com/office/powerpoint/2010/main" val="34514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485775" y="765175"/>
            <a:ext cx="8229600" cy="854075"/>
          </a:xfrm>
        </p:spPr>
        <p:txBody>
          <a:bodyPr/>
          <a:lstStyle/>
          <a:p>
            <a:pPr eaLnBrk="1" hangingPunct="1"/>
            <a:r>
              <a:rPr lang="en-GB" sz="3600" b="1" dirty="0">
                <a:solidFill>
                  <a:schemeClr val="bg1"/>
                </a:solidFill>
                <a:cs typeface="Arial" pitchFamily="34" charset="0"/>
              </a:rPr>
              <a:t>Agenda Item 7 </a:t>
            </a:r>
            <a:r>
              <a:rPr lang="en-GB" sz="2000" b="1" dirty="0">
                <a:solidFill>
                  <a:schemeClr val="bg1"/>
                </a:solidFill>
                <a:cs typeface="Arial" pitchFamily="34" charset="0"/>
              </a:rPr>
              <a:t>(developed at CPG PTB#1)</a:t>
            </a:r>
            <a:endParaRPr lang="en-US" sz="2000" b="1" dirty="0">
              <a:solidFill>
                <a:schemeClr val="bg1"/>
              </a:solidFill>
            </a:endParaRPr>
          </a:p>
        </p:txBody>
      </p:sp>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3" name="Inhaltsplatzhalter 2"/>
          <p:cNvSpPr>
            <a:spLocks noGrp="1"/>
          </p:cNvSpPr>
          <p:nvPr>
            <p:ph idx="1"/>
          </p:nvPr>
        </p:nvSpPr>
        <p:spPr/>
        <p:txBody>
          <a:bodyPr/>
          <a:lstStyle/>
          <a:p>
            <a:pPr marL="0" indent="0" algn="just">
              <a:buNone/>
            </a:pPr>
            <a:r>
              <a:rPr lang="en-US" sz="1600" b="1" i="1" dirty="0"/>
              <a:t>Issue C:  </a:t>
            </a:r>
            <a:r>
              <a:rPr lang="en-GB" sz="1600" b="1" i="1" dirty="0"/>
              <a:t>Discrepancy and/or inconsistency between the regulatory provisions dealing with any changes to the characteristics of an assignment</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supports studies towards possibility of alignment between the wordings in paragraph 8.13 of Article 8 of RR Appendix 30B and No. 11.43A of RR Article 11 while ensuring that this alignment should not change current regulatory practice. </a:t>
            </a:r>
            <a:endParaRPr lang="en-US" sz="1600" dirty="0"/>
          </a:p>
          <a:p>
            <a:endParaRPr lang="de-DE" dirty="0"/>
          </a:p>
        </p:txBody>
      </p:sp>
    </p:spTree>
    <p:extLst>
      <p:ext uri="{BB962C8B-B14F-4D97-AF65-F5344CB8AC3E}">
        <p14:creationId xmlns:p14="http://schemas.microsoft.com/office/powerpoint/2010/main" val="34514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485775" y="765175"/>
            <a:ext cx="8229600" cy="854075"/>
          </a:xfrm>
        </p:spPr>
        <p:txBody>
          <a:bodyPr/>
          <a:lstStyle/>
          <a:p>
            <a:pPr eaLnBrk="1" hangingPunct="1"/>
            <a:r>
              <a:rPr lang="en-GB" sz="3600" b="1" dirty="0">
                <a:solidFill>
                  <a:schemeClr val="bg1"/>
                </a:solidFill>
                <a:cs typeface="Arial" pitchFamily="34" charset="0"/>
              </a:rPr>
              <a:t>Agenda Item 7 </a:t>
            </a:r>
            <a:r>
              <a:rPr lang="en-GB" sz="2000" b="1" dirty="0">
                <a:solidFill>
                  <a:schemeClr val="bg1"/>
                </a:solidFill>
                <a:cs typeface="Arial" pitchFamily="34" charset="0"/>
              </a:rPr>
              <a:t>(developed at CPG PTB#1)</a:t>
            </a:r>
            <a:endParaRPr lang="en-US" sz="2000" b="1" dirty="0">
              <a:solidFill>
                <a:schemeClr val="bg1"/>
              </a:solidFill>
            </a:endParaRPr>
          </a:p>
        </p:txBody>
      </p:sp>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3" name="Inhaltsplatzhalter 2"/>
          <p:cNvSpPr>
            <a:spLocks noGrp="1"/>
          </p:cNvSpPr>
          <p:nvPr>
            <p:ph idx="1"/>
          </p:nvPr>
        </p:nvSpPr>
        <p:spPr/>
        <p:txBody>
          <a:bodyPr/>
          <a:lstStyle/>
          <a:p>
            <a:pPr marL="0" indent="0" algn="just">
              <a:buNone/>
            </a:pPr>
            <a:r>
              <a:rPr lang="en-US" sz="1600" b="1" i="1" dirty="0"/>
              <a:t>Issue XX: </a:t>
            </a:r>
            <a:r>
              <a:rPr lang="en-GB" sz="1600" b="1" i="1" dirty="0"/>
              <a:t>Application of coordination arc in the </a:t>
            </a:r>
            <a:r>
              <a:rPr lang="en-GB" sz="1600" b="1" i="1" dirty="0" err="1"/>
              <a:t>Ka</a:t>
            </a:r>
            <a:r>
              <a:rPr lang="en-GB" sz="1600" b="1" i="1" dirty="0"/>
              <a:t> band, to determine coordination arc requirements between FSS and other satellite services</a:t>
            </a:r>
            <a:endParaRPr lang="en-US" sz="1600" b="1" i="1" dirty="0"/>
          </a:p>
          <a:p>
            <a:pPr marL="0" indent="0">
              <a:buNone/>
            </a:pPr>
            <a:endParaRPr lang="en-US" sz="1000" dirty="0"/>
          </a:p>
          <a:p>
            <a:pPr marL="0" indent="0">
              <a:buNone/>
            </a:pPr>
            <a:r>
              <a:rPr lang="en-US" sz="1800" b="1" dirty="0"/>
              <a:t>Preliminary CEPT position:</a:t>
            </a:r>
          </a:p>
          <a:p>
            <a:endParaRPr lang="en-US" sz="1000" dirty="0"/>
          </a:p>
          <a:p>
            <a:pPr marL="0" indent="0">
              <a:buNone/>
            </a:pPr>
            <a:r>
              <a:rPr lang="en-GB" sz="1600" dirty="0"/>
              <a:t>СEPT supports to study and analyse the introduction of the coordination arc mechanism to determine the coordination requirements between mobile-satellite service and fixed-satellite service (FSS vs MSS) geostationary satellite networks and between MSS geostationary satellite networks (MSS vs MSS), in the portions of the </a:t>
            </a:r>
            <a:r>
              <a:rPr lang="en-GB" sz="1600" dirty="0" err="1"/>
              <a:t>Ka</a:t>
            </a:r>
            <a:r>
              <a:rPr lang="en-GB" sz="1600" dirty="0"/>
              <a:t> band where both services, FSS and MSS, are allocated. Coordination arc criteria would substitute the ΔT/T &gt; 6% criteria that currently applies, improving and making more efficient the coordination procedures, while keeping the possibility for Administrations to request ΔT/T criteria under RR No. 9.41. Consideration should be given to whether this approach                               would apply to MSS secondary frequency assignments. </a:t>
            </a:r>
          </a:p>
          <a:p>
            <a:pPr marL="0" indent="0">
              <a:buNone/>
            </a:pPr>
            <a:r>
              <a:rPr lang="en-GB" sz="1600" dirty="0"/>
              <a:t>CEPT considers that this matter should be studied as an issue </a:t>
            </a:r>
            <a:r>
              <a:rPr lang="en-GB" sz="1600" dirty="0" smtClean="0"/>
              <a:t>of                                            WRC-19 </a:t>
            </a:r>
            <a:r>
              <a:rPr lang="en-GB" sz="1600" dirty="0"/>
              <a:t>agenda item 7. </a:t>
            </a:r>
            <a:endParaRPr lang="en-US" sz="1600" dirty="0"/>
          </a:p>
        </p:txBody>
      </p:sp>
    </p:spTree>
    <p:extLst>
      <p:ext uri="{BB962C8B-B14F-4D97-AF65-F5344CB8AC3E}">
        <p14:creationId xmlns:p14="http://schemas.microsoft.com/office/powerpoint/2010/main" val="34514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(developed at CPG </a:t>
            </a:r>
            <a:r>
              <a:rPr lang="en-GB" sz="1600" dirty="0" smtClean="0">
                <a:cs typeface="Arial" pitchFamily="34" charset="0"/>
              </a:rPr>
              <a:t>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YY: </a:t>
            </a:r>
            <a:r>
              <a:rPr lang="en-GB" sz="1600" b="1" i="1" dirty="0"/>
              <a:t>Updating the reference situation for networks under appendices 30 and 30a when provisional recording is used</a:t>
            </a:r>
            <a:endParaRPr lang="en-US" sz="1600" b="1" i="1" dirty="0"/>
          </a:p>
          <a:p>
            <a:endParaRPr lang="en-US" sz="1000" dirty="0"/>
          </a:p>
          <a:p>
            <a:pPr marL="0" indent="0">
              <a:buNone/>
            </a:pPr>
            <a:r>
              <a:rPr lang="en-US" b="1" dirty="0"/>
              <a:t>Preliminary CEPT position:</a:t>
            </a:r>
          </a:p>
          <a:p>
            <a:endParaRPr lang="en-US" sz="1000" dirty="0"/>
          </a:p>
          <a:p>
            <a:pPr marL="0" indent="0">
              <a:buNone/>
            </a:pPr>
            <a:r>
              <a:rPr lang="en-GB" sz="1600" dirty="0"/>
              <a:t>CEPT supports that when a network enters the List under § 4.1.18 or 4.2.21A of RR Appendix 30 or 30A, the reference situation of the “victim” network shall only be updated if the Bureau is informed that the agreement has been obtained. CEPT suggests to modify § 4.1.18 to reflect this view. </a:t>
            </a:r>
            <a:endParaRPr lang="en-US" sz="1600" dirty="0"/>
          </a:p>
          <a:p>
            <a:endParaRPr lang="de-DE" dirty="0"/>
          </a:p>
        </p:txBody>
      </p:sp>
    </p:spTree>
    <p:extLst>
      <p:ext uri="{BB962C8B-B14F-4D97-AF65-F5344CB8AC3E}">
        <p14:creationId xmlns:p14="http://schemas.microsoft.com/office/powerpoint/2010/main" val="34514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9995" t="11662" r="9525" b="5620"/>
          <a:stretch/>
        </p:blipFill>
        <p:spPr>
          <a:xfrm>
            <a:off x="1274439" y="1668457"/>
            <a:ext cx="6609929" cy="5095422"/>
          </a:xfrm>
          <a:prstGeom prst="rect">
            <a:avLst/>
          </a:prstGeom>
        </p:spPr>
      </p:pic>
      <p:sp>
        <p:nvSpPr>
          <p:cNvPr id="3" name="Titel 2"/>
          <p:cNvSpPr>
            <a:spLocks noGrp="1"/>
          </p:cNvSpPr>
          <p:nvPr>
            <p:ph type="title"/>
          </p:nvPr>
        </p:nvSpPr>
        <p:spPr/>
        <p:txBody>
          <a:bodyPr/>
          <a:lstStyle/>
          <a:p>
            <a:r>
              <a:rPr lang="fr-FR" dirty="0"/>
              <a:t>CPG19 Project Teams</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8714"/>
            <a:ext cx="1350267" cy="1798500"/>
          </a:xfrm>
          <a:prstGeom prst="rect">
            <a:avLst/>
          </a:prstGeom>
        </p:spPr>
      </p:pic>
      <p:sp>
        <p:nvSpPr>
          <p:cNvPr id="4" name="Titel 3"/>
          <p:cNvSpPr>
            <a:spLocks noGrp="1"/>
          </p:cNvSpPr>
          <p:nvPr>
            <p:ph type="title"/>
          </p:nvPr>
        </p:nvSpPr>
        <p:spPr/>
        <p:txBody>
          <a:bodyPr/>
          <a:lstStyle/>
          <a:p>
            <a:r>
              <a:rPr lang="en-GB" dirty="0">
                <a:cs typeface="Arial" pitchFamily="34" charset="0"/>
              </a:rPr>
              <a:t>Agenda Item 7 </a:t>
            </a:r>
            <a:r>
              <a:rPr lang="en-GB" sz="1600" dirty="0">
                <a:cs typeface="Arial" pitchFamily="34" charset="0"/>
              </a:rPr>
              <a:t>(developed at CPG PTB#1)</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ZZ: </a:t>
            </a:r>
            <a:r>
              <a:rPr lang="en-GB" sz="1600" b="1" i="1" dirty="0"/>
              <a:t>Identification of those specific satellite networks and systems with which Coordination needs to be effected under Nos. 9.11A, 9.12, 9.12A and 9.13 or 9.21</a:t>
            </a:r>
            <a:endParaRPr lang="en-US" sz="1600" dirty="0"/>
          </a:p>
          <a:p>
            <a:endParaRPr lang="en-US" sz="1000" b="1" dirty="0"/>
          </a:p>
          <a:p>
            <a:pPr marL="0" indent="0">
              <a:buNone/>
            </a:pPr>
            <a:r>
              <a:rPr lang="en-US" sz="1800" b="1" dirty="0"/>
              <a:t>Preliminary CEPT position:</a:t>
            </a:r>
          </a:p>
          <a:p>
            <a:endParaRPr lang="en-US" sz="1000" dirty="0"/>
          </a:p>
          <a:p>
            <a:pPr marL="0" indent="0">
              <a:buNone/>
            </a:pPr>
            <a:r>
              <a:rPr lang="en-GB" sz="1600" dirty="0"/>
              <a:t>СEPT proposes that the Bureau publish in the CR/D special section the “definitive lists” of those specific GSO networks or non-GSO systems, as appropriate, with which coordination under Nos. </a:t>
            </a:r>
            <a:r>
              <a:rPr lang="en-GB" sz="1600" b="1" dirty="0"/>
              <a:t>9.11A</a:t>
            </a:r>
            <a:r>
              <a:rPr lang="en-GB" sz="1600" dirty="0"/>
              <a:t>, </a:t>
            </a:r>
            <a:r>
              <a:rPr lang="en-GB" sz="1600" b="1" dirty="0"/>
              <a:t>9.12</a:t>
            </a:r>
            <a:r>
              <a:rPr lang="en-GB" sz="1600" dirty="0"/>
              <a:t>, </a:t>
            </a:r>
            <a:r>
              <a:rPr lang="en-GB" sz="1600" b="1" dirty="0"/>
              <a:t>9.12A</a:t>
            </a:r>
            <a:r>
              <a:rPr lang="en-GB" sz="1600" dirty="0"/>
              <a:t> and </a:t>
            </a:r>
            <a:r>
              <a:rPr lang="en-GB" sz="1600" b="1" dirty="0"/>
              <a:t>9.13</a:t>
            </a:r>
            <a:r>
              <a:rPr lang="en-GB" sz="1600" dirty="0"/>
              <a:t> or under No. </a:t>
            </a:r>
            <a:r>
              <a:rPr lang="en-GB" sz="1600" b="1" dirty="0"/>
              <a:t>9.21</a:t>
            </a:r>
            <a:r>
              <a:rPr lang="en-GB" sz="1600" dirty="0"/>
              <a:t> needs to be effected, similarly to what is currently done under the provisions of No. </a:t>
            </a:r>
            <a:r>
              <a:rPr lang="en-GB" sz="1600" b="1" dirty="0"/>
              <a:t>9.36.2</a:t>
            </a:r>
            <a:r>
              <a:rPr lang="en-GB" sz="1600" dirty="0"/>
              <a:t>. </a:t>
            </a:r>
          </a:p>
          <a:p>
            <a:pPr marL="0" indent="0">
              <a:buNone/>
            </a:pPr>
            <a:r>
              <a:rPr lang="en-GB" sz="1600" dirty="0"/>
              <a:t>CEPT believes that, once the relevant software currently used by the Bureau will be amended as needed, such an approach would not significantly increase the daily workload of the Bureau for producing such lists. In fact, the Bureau carries out a similar analysis to produce the list of Administrations currently published </a:t>
            </a:r>
            <a:r>
              <a:rPr lang="en-GB" sz="1600" dirty="0" smtClean="0"/>
              <a:t>in </a:t>
            </a:r>
            <a:r>
              <a:rPr lang="en-GB" sz="1600" dirty="0"/>
              <a:t>the BR IFIC under the provisions of No. </a:t>
            </a:r>
            <a:r>
              <a:rPr lang="en-GB" sz="1600" b="1" dirty="0"/>
              <a:t>9.36.1</a:t>
            </a:r>
            <a:r>
              <a:rPr lang="en-GB" sz="1600" dirty="0"/>
              <a:t>; the proposed changes </a:t>
            </a:r>
            <a:r>
              <a:rPr lang="en-GB" sz="1600" dirty="0" smtClean="0"/>
              <a:t>would </a:t>
            </a:r>
            <a:r>
              <a:rPr lang="en-GB" sz="1600" dirty="0"/>
              <a:t>just </a:t>
            </a:r>
            <a:r>
              <a:rPr lang="en-GB" sz="1600" dirty="0" smtClean="0"/>
              <a:t>modify                                                       </a:t>
            </a:r>
            <a:r>
              <a:rPr lang="en-GB" sz="1600" dirty="0"/>
              <a:t>the details published in the BR IFIC, together with </a:t>
            </a:r>
            <a:r>
              <a:rPr lang="en-GB" sz="1600" dirty="0" smtClean="0"/>
              <a:t>simplifying                                                        the </a:t>
            </a:r>
            <a:r>
              <a:rPr lang="en-GB" sz="1600" dirty="0"/>
              <a:t>administrative burden currently born by many </a:t>
            </a:r>
            <a:r>
              <a:rPr lang="en-GB" sz="1600" dirty="0" smtClean="0"/>
              <a:t>Administrations</a:t>
            </a:r>
            <a:r>
              <a:rPr lang="en-GB" sz="1600" dirty="0"/>
              <a:t>.</a:t>
            </a:r>
            <a:endParaRPr lang="en-US" sz="1600" dirty="0"/>
          </a:p>
          <a:p>
            <a:endParaRPr lang="de-DE" dirty="0"/>
          </a:p>
        </p:txBody>
      </p:sp>
    </p:spTree>
    <p:extLst>
      <p:ext uri="{BB962C8B-B14F-4D97-AF65-F5344CB8AC3E}">
        <p14:creationId xmlns:p14="http://schemas.microsoft.com/office/powerpoint/2010/main" val="353447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Dmytro</a:t>
            </a:r>
            <a:r>
              <a:rPr lang="fr-FR" sz="1400" i="1" dirty="0">
                <a:solidFill>
                  <a:schemeClr val="accent2"/>
                </a:solidFill>
                <a:cs typeface="Arial" pitchFamily="34" charset="0"/>
              </a:rPr>
              <a:t> </a:t>
            </a:r>
            <a:r>
              <a:rPr lang="fr-FR" sz="1400" i="1" dirty="0" err="1">
                <a:solidFill>
                  <a:schemeClr val="accent2"/>
                </a:solidFill>
                <a:cs typeface="Arial" pitchFamily="34" charset="0"/>
              </a:rPr>
              <a:t>Protsenko</a:t>
            </a:r>
            <a:r>
              <a:rPr lang="fr-FR" sz="1400" i="1" dirty="0">
                <a:solidFill>
                  <a:schemeClr val="accent2"/>
                </a:solidFill>
                <a:cs typeface="Arial" pitchFamily="34" charset="0"/>
              </a:rPr>
              <a:t> (Ukraine)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989390"/>
            <a:ext cx="1331470" cy="1774290"/>
          </a:xfrm>
          <a:prstGeom prst="rect">
            <a:avLst/>
          </a:prstGeom>
        </p:spPr>
      </p:pic>
      <p:sp>
        <p:nvSpPr>
          <p:cNvPr id="4" name="Titel 3"/>
          <p:cNvSpPr>
            <a:spLocks noGrp="1"/>
          </p:cNvSpPr>
          <p:nvPr>
            <p:ph type="title"/>
          </p:nvPr>
        </p:nvSpPr>
        <p:spPr/>
        <p:txBody>
          <a:bodyPr/>
          <a:lstStyle/>
          <a:p>
            <a:r>
              <a:rPr lang="en-GB" dirty="0">
                <a:cs typeface="Arial" pitchFamily="34" charset="0"/>
              </a:rPr>
              <a:t>Agenda Item 8</a:t>
            </a:r>
            <a:endParaRPr lang="de-DE" dirty="0"/>
          </a:p>
        </p:txBody>
      </p:sp>
      <p:sp>
        <p:nvSpPr>
          <p:cNvPr id="5" name="Inhaltsplatzhalter 4"/>
          <p:cNvSpPr>
            <a:spLocks noGrp="1"/>
          </p:cNvSpPr>
          <p:nvPr>
            <p:ph idx="1"/>
          </p:nvPr>
        </p:nvSpPr>
        <p:spPr/>
        <p:txBody>
          <a:bodyPr/>
          <a:lstStyle/>
          <a:p>
            <a:pPr algn="just"/>
            <a:r>
              <a:rPr lang="en-US"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(Rev.WRC-07);</a:t>
            </a:r>
            <a:endParaRPr lang="en-US" sz="1600" b="1" i="1" dirty="0"/>
          </a:p>
          <a:p>
            <a:pPr marL="0" indent="0">
              <a:buNone/>
            </a:pPr>
            <a:endParaRPr lang="en-US" sz="1000" dirty="0"/>
          </a:p>
          <a:p>
            <a:pPr marL="0" indent="0">
              <a:buNone/>
            </a:pPr>
            <a:r>
              <a:rPr lang="en-US" sz="1800" b="1" dirty="0"/>
              <a:t>Preliminary CEPT position:</a:t>
            </a:r>
          </a:p>
          <a:p>
            <a:endParaRPr lang="de-DE" sz="1000" dirty="0" smtClean="0"/>
          </a:p>
          <a:p>
            <a:pPr marL="0" indent="0">
              <a:buNone/>
            </a:pPr>
            <a:endParaRPr lang="de-DE" dirty="0"/>
          </a:p>
        </p:txBody>
      </p:sp>
    </p:spTree>
    <p:extLst>
      <p:ext uri="{BB962C8B-B14F-4D97-AF65-F5344CB8AC3E}">
        <p14:creationId xmlns:p14="http://schemas.microsoft.com/office/powerpoint/2010/main" val="348707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97352"/>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ECC PT1 chair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180" y="4982277"/>
            <a:ext cx="1373324" cy="1831099"/>
          </a:xfrm>
          <a:prstGeom prst="rect">
            <a:avLst/>
          </a:prstGeom>
        </p:spPr>
      </p:pic>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9.1.1 </a:t>
            </a:r>
            <a:r>
              <a:rPr lang="en-GB" sz="1600" dirty="0">
                <a:cs typeface="Arial" pitchFamily="34" charset="0"/>
              </a:rPr>
              <a:t>(developed at ECC PT1#53)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study possible technical and operational measures to ensure coexistence and compatibility between the terrestrial component of IMT (in the mobile service) and the satellite component of IMT (in the mobile service and the mobile-satellite service) in the frequency bands 1 980-2 010 MHz and 2 170-2 200 MHz where those frequency bands are shared by mobile service and the mobile-satellite service in different countries, in particular for the deployment of independent satellite and terrestrial components of IMT and to facilitate development of both the satellite and terrestrial components of IMT;</a:t>
            </a:r>
            <a:endParaRPr lang="en-US" sz="1600" b="1" i="1" dirty="0"/>
          </a:p>
          <a:p>
            <a:endParaRPr lang="en-US" sz="1000" dirty="0"/>
          </a:p>
          <a:p>
            <a:pPr marL="0" indent="0">
              <a:buNone/>
            </a:pPr>
            <a:r>
              <a:rPr lang="en-US" sz="1800" b="1" dirty="0"/>
              <a:t>Preliminary CEPT position:</a:t>
            </a:r>
          </a:p>
          <a:p>
            <a:endParaRPr lang="en-US" sz="1000" dirty="0"/>
          </a:p>
          <a:p>
            <a:pPr marL="0" indent="0">
              <a:buNone/>
            </a:pPr>
            <a:r>
              <a:rPr lang="en-GB" sz="1600" dirty="0"/>
              <a:t>CEPT will monitor studies in ITU-R WP 4C and ITU-R WP 5D</a:t>
            </a:r>
          </a:p>
          <a:p>
            <a:endParaRPr lang="de-DE" dirty="0"/>
          </a:p>
        </p:txBody>
      </p:sp>
    </p:spTree>
    <p:extLst>
      <p:ext uri="{BB962C8B-B14F-4D97-AF65-F5344CB8AC3E}">
        <p14:creationId xmlns:p14="http://schemas.microsoft.com/office/powerpoint/2010/main" val="197685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97352"/>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ECC PT1 chair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180" y="4982277"/>
            <a:ext cx="1373324" cy="1831099"/>
          </a:xfrm>
          <a:prstGeom prst="rect">
            <a:avLst/>
          </a:prstGeom>
        </p:spPr>
      </p:pic>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9.1.2 </a:t>
            </a:r>
            <a:r>
              <a:rPr lang="en-GB" sz="1600" dirty="0" smtClean="0">
                <a:cs typeface="Arial" pitchFamily="34" charset="0"/>
              </a:rPr>
              <a:t>(developed at ECC PT1#53)</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conduct, in time for WRC-19, the appropriate regulatory and technical studies, with a view to ensuring the compatibility of IMT and BSS (sound) in the frequency band 1 452-1 492 MHz in Regions 1 and 3, taking into account IMT and BSS (sound) operational requirements;</a:t>
            </a:r>
            <a:endParaRPr lang="en-US" sz="1600" b="1" i="1" dirty="0"/>
          </a:p>
          <a:p>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supports studies within ITU-R WP 4A and WP 5D on this agenda item</a:t>
            </a:r>
          </a:p>
          <a:p>
            <a:endParaRPr lang="de-DE" dirty="0"/>
          </a:p>
        </p:txBody>
      </p:sp>
    </p:spTree>
    <p:extLst>
      <p:ext uri="{BB962C8B-B14F-4D97-AF65-F5344CB8AC3E}">
        <p14:creationId xmlns:p14="http://schemas.microsoft.com/office/powerpoint/2010/main" val="542577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43608" y="6476680"/>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Mr. Maxim  </a:t>
            </a:r>
            <a:r>
              <a:rPr lang="fr-FR" sz="1400" i="1" dirty="0" err="1">
                <a:solidFill>
                  <a:schemeClr val="accent2"/>
                </a:solidFill>
                <a:cs typeface="Arial" pitchFamily="34" charset="0"/>
              </a:rPr>
              <a:t>Strelets</a:t>
            </a:r>
            <a:r>
              <a:rPr lang="fr-FR" sz="1400" i="1" dirty="0">
                <a:solidFill>
                  <a:schemeClr val="accent2"/>
                </a:solidFill>
                <a:cs typeface="Arial" pitchFamily="34" charset="0"/>
              </a:rPr>
              <a:t>  (Russian Federation)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9.1.3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supports the protection of GSO/NGSO FSS, mobile and fixed services under studies according to </a:t>
            </a:r>
            <a:r>
              <a:rPr lang="en-GB" sz="1600" b="1" dirty="0"/>
              <a:t>Resolution 157 (WRC‑15)</a:t>
            </a:r>
            <a:r>
              <a:rPr lang="en-GB" sz="1600" dirty="0"/>
              <a:t>. No additional constrains should be applied to existing non-GSO FSS networks in the frequency bands 3 700-4 200 MHz (space-to-Earth) and 5 925-6 725 MHz (Earth-to-space), Furthermore, no additional constraint should apply to terrestrial services. </a:t>
            </a:r>
          </a:p>
          <a:p>
            <a:pPr marL="0" indent="0">
              <a:buNone/>
            </a:pPr>
            <a:r>
              <a:rPr lang="en-GB" sz="1600" dirty="0"/>
              <a:t>CEPT supports that studies should take into account that </a:t>
            </a:r>
            <a:r>
              <a:rPr lang="en-GB" sz="1600" dirty="0" smtClean="0"/>
              <a:t>the protection                                            of </a:t>
            </a:r>
            <a:r>
              <a:rPr lang="en-GB" sz="1600" dirty="0"/>
              <a:t>mobile service is ensured regardless of </a:t>
            </a:r>
            <a:r>
              <a:rPr lang="en-GB" sz="1600" dirty="0" smtClean="0"/>
              <a:t>allocation status </a:t>
            </a:r>
            <a:r>
              <a:rPr lang="en-GB" sz="1600" dirty="0"/>
              <a:t>of the mobile </a:t>
            </a:r>
            <a:r>
              <a:rPr lang="en-GB" sz="1600" dirty="0" smtClean="0"/>
              <a:t>                     service</a:t>
            </a:r>
            <a:r>
              <a:rPr lang="en-GB" sz="1600" dirty="0"/>
              <a:t>.</a:t>
            </a:r>
          </a:p>
          <a:p>
            <a:endParaRPr lang="de-DE" dirty="0"/>
          </a:p>
        </p:txBody>
      </p:sp>
    </p:spTree>
    <p:extLst>
      <p:ext uri="{BB962C8B-B14F-4D97-AF65-F5344CB8AC3E}">
        <p14:creationId xmlns:p14="http://schemas.microsoft.com/office/powerpoint/2010/main" val="228946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6"/>
          <p:cNvSpPr/>
          <p:nvPr/>
        </p:nvSpPr>
        <p:spPr>
          <a:xfrm>
            <a:off x="1835696" y="6476680"/>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384" y="5018552"/>
            <a:ext cx="1292112" cy="1722816"/>
          </a:xfrm>
          <a:prstGeom prst="rect">
            <a:avLst/>
          </a:prstGeom>
        </p:spPr>
      </p:pic>
      <p:sp>
        <p:nvSpPr>
          <p:cNvPr id="3" name="Titel 2"/>
          <p:cNvSpPr>
            <a:spLocks noGrp="1"/>
          </p:cNvSpPr>
          <p:nvPr>
            <p:ph type="title"/>
          </p:nvPr>
        </p:nvSpPr>
        <p:spPr/>
        <p:txBody>
          <a:bodyPr/>
          <a:lstStyle/>
          <a:p>
            <a:r>
              <a:rPr lang="en-GB" dirty="0">
                <a:cs typeface="Arial" pitchFamily="34" charset="0"/>
              </a:rPr>
              <a:t>Agenda Item 9.1.4</a:t>
            </a:r>
            <a:endParaRPr lang="de-DE" dirty="0"/>
          </a:p>
        </p:txBody>
      </p:sp>
      <p:sp>
        <p:nvSpPr>
          <p:cNvPr id="11" name="Rectangle 1"/>
          <p:cNvSpPr>
            <a:spLocks noGrp="1"/>
          </p:cNvSpPr>
          <p:nvPr>
            <p:ph idx="1"/>
          </p:nvPr>
        </p:nvSpPr>
        <p:spPr>
          <a:xfrm>
            <a:off x="457200" y="1600200"/>
            <a:ext cx="8229600" cy="1828193"/>
          </a:xfrm>
          <a:prstGeom prst="rect">
            <a:avLst/>
          </a:prstGeom>
        </p:spPr>
        <p:txBody>
          <a:bodyPr wrap="square">
            <a:spAutoFit/>
          </a:bodyPr>
          <a:lstStyle/>
          <a:p>
            <a:pPr marL="0" indent="0" algn="just">
              <a:buNone/>
            </a:pPr>
            <a:r>
              <a:rPr lang="en-US" sz="1600" b="1" i="1" dirty="0"/>
              <a:t>Issue: </a:t>
            </a:r>
            <a:r>
              <a:rPr lang="en-GB" sz="1600" i="1" dirty="0"/>
              <a:t>to conduct studies to identify any required technical and operational measures, in relation to stations on board sub-orbital vehicles, that could assist in avoiding harmful interference between </a:t>
            </a:r>
            <a:r>
              <a:rPr lang="en-GB" sz="1600" i="1" dirty="0" err="1"/>
              <a:t>radiocommunication</a:t>
            </a:r>
            <a:r>
              <a:rPr lang="en-GB" sz="1600" i="1" dirty="0"/>
              <a:t> services;</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1000" dirty="0" smtClean="0"/>
          </a:p>
          <a:p>
            <a:pPr marL="0" indent="0">
              <a:buNone/>
            </a:pPr>
            <a:endParaRPr lang="en-GB" sz="1600" dirty="0"/>
          </a:p>
        </p:txBody>
      </p:sp>
    </p:spTree>
    <p:extLst>
      <p:ext uri="{BB962C8B-B14F-4D97-AF65-F5344CB8AC3E}">
        <p14:creationId xmlns:p14="http://schemas.microsoft.com/office/powerpoint/2010/main" val="149927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157192"/>
            <a:ext cx="1289902" cy="1598060"/>
          </a:xfrm>
          <a:prstGeom prst="rect">
            <a:avLst/>
          </a:prstGeom>
        </p:spPr>
      </p:pic>
      <p:sp>
        <p:nvSpPr>
          <p:cNvPr id="3" name="Titel 2"/>
          <p:cNvSpPr>
            <a:spLocks noGrp="1"/>
          </p:cNvSpPr>
          <p:nvPr>
            <p:ph type="title"/>
          </p:nvPr>
        </p:nvSpPr>
        <p:spPr/>
        <p:txBody>
          <a:bodyPr/>
          <a:lstStyle/>
          <a:p>
            <a:r>
              <a:rPr lang="en-GB" dirty="0">
                <a:cs typeface="Arial" pitchFamily="34" charset="0"/>
              </a:rPr>
              <a:t>Agenda Item 9.1.5</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the technical and regulatory impacts of referencing Recommendations ITU-R M.1638-1 and ITU-R M.1849-1 in Nos. 5.447F and 5.450A of the Radio Regulations;</a:t>
            </a:r>
          </a:p>
          <a:p>
            <a:endParaRPr lang="en-GB" sz="1000" b="1" i="1"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149927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PTD chair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294" y="5013176"/>
            <a:ext cx="1297201" cy="1728192"/>
          </a:xfrm>
          <a:prstGeom prst="rect">
            <a:avLst/>
          </a:prstGeom>
        </p:spPr>
      </p:pic>
      <p:sp>
        <p:nvSpPr>
          <p:cNvPr id="4" name="Titel 3"/>
          <p:cNvSpPr>
            <a:spLocks noGrp="1"/>
          </p:cNvSpPr>
          <p:nvPr>
            <p:ph type="title"/>
          </p:nvPr>
        </p:nvSpPr>
        <p:spPr/>
        <p:txBody>
          <a:bodyPr/>
          <a:lstStyle/>
          <a:p>
            <a:r>
              <a:rPr lang="en-GB" dirty="0">
                <a:cs typeface="Arial" pitchFamily="34" charset="0"/>
              </a:rPr>
              <a:t>Agenda Item 9.1.6</a:t>
            </a:r>
            <a:endParaRPr lang="de-DE" dirty="0"/>
          </a:p>
        </p:txBody>
      </p:sp>
      <p:sp>
        <p:nvSpPr>
          <p:cNvPr id="5" name="Inhaltsplatzhalter 4"/>
          <p:cNvSpPr>
            <a:spLocks noGrp="1"/>
          </p:cNvSpPr>
          <p:nvPr>
            <p:ph idx="1"/>
          </p:nvPr>
        </p:nvSpPr>
        <p:spPr/>
        <p:txBody>
          <a:bodyPr/>
          <a:lstStyle/>
          <a:p>
            <a:pPr marL="714375" indent="-714375" algn="just">
              <a:buNone/>
            </a:pPr>
            <a:r>
              <a:rPr lang="en-US" sz="1600" b="1" i="1" dirty="0"/>
              <a:t>Issue: </a:t>
            </a:r>
            <a:r>
              <a:rPr lang="en-US" sz="1600" b="1" i="1" dirty="0" smtClean="0"/>
              <a:t>	</a:t>
            </a:r>
            <a:r>
              <a:rPr lang="en-GB" sz="1600" i="1" dirty="0" smtClean="0"/>
              <a:t>a</a:t>
            </a:r>
            <a:r>
              <a:rPr lang="en-GB" sz="1600" i="1" dirty="0"/>
              <a:t>)	to assess the impact of WPT for electric vehicles on </a:t>
            </a:r>
            <a:r>
              <a:rPr lang="en-GB" sz="1600" i="1" dirty="0" err="1"/>
              <a:t>radiocommunication</a:t>
            </a:r>
            <a:r>
              <a:rPr lang="en-GB" sz="1600" i="1" dirty="0"/>
              <a:t> services;</a:t>
            </a:r>
          </a:p>
          <a:p>
            <a:pPr marL="714375" indent="-714375" algn="just">
              <a:buNone/>
            </a:pPr>
            <a:r>
              <a:rPr lang="en-GB" sz="1600" i="1" dirty="0" smtClean="0"/>
              <a:t>	b</a:t>
            </a:r>
            <a:r>
              <a:rPr lang="en-GB" sz="1600" i="1" dirty="0"/>
              <a:t>) to study suitable harmonized frequency ranges which would minimize the impact on </a:t>
            </a:r>
            <a:r>
              <a:rPr lang="en-GB" sz="1600" i="1" dirty="0" err="1"/>
              <a:t>radiocommunication</a:t>
            </a:r>
            <a:r>
              <a:rPr lang="en-GB" sz="1600" i="1" dirty="0"/>
              <a:t> services from WPT for electrical vehicles; concerning Wireless Power Transmission (WPT) for electric vehicles;</a:t>
            </a:r>
          </a:p>
          <a:p>
            <a:endParaRPr lang="en-GB" sz="1000" b="1" i="1"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136663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4941168"/>
            <a:ext cx="1387051" cy="1850846"/>
          </a:xfrm>
          <a:prstGeom prst="rect">
            <a:avLst/>
          </a:prstGeom>
        </p:spPr>
      </p:pic>
      <p:sp>
        <p:nvSpPr>
          <p:cNvPr id="3" name="Titel 2"/>
          <p:cNvSpPr>
            <a:spLocks noGrp="1"/>
          </p:cNvSpPr>
          <p:nvPr>
            <p:ph type="title"/>
          </p:nvPr>
        </p:nvSpPr>
        <p:spPr/>
        <p:txBody>
          <a:bodyPr/>
          <a:lstStyle/>
          <a:p>
            <a:r>
              <a:rPr lang="en-GB" dirty="0">
                <a:cs typeface="Arial" pitchFamily="34" charset="0"/>
              </a:rPr>
              <a:t>Agenda Item 9.1.7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examine whether there is a need for possible additional measures in order to limit uplink transmissions of terminals to those authorized terminals in accordance with No. 18.1, and the possible methods that will assist administrations in managing the unauthorized operation of earth station terminals deployed within its territory, as a tool to guide their national spectrum management programme, in accordance with Resolution ITU-R 64 (RA-15);</a:t>
            </a:r>
          </a:p>
          <a:p>
            <a:endParaRPr lang="en-GB" sz="1000" b="1" i="1" dirty="0"/>
          </a:p>
          <a:p>
            <a:pPr marL="0" indent="0">
              <a:buNone/>
            </a:pPr>
            <a:r>
              <a:rPr lang="en-US" sz="1800" b="1" dirty="0"/>
              <a:t>Preliminary CEPT position:</a:t>
            </a:r>
          </a:p>
          <a:p>
            <a:endParaRPr lang="en-US" sz="1000" b="1" dirty="0"/>
          </a:p>
          <a:p>
            <a:pPr marL="0" indent="0">
              <a:buNone/>
            </a:pPr>
            <a:r>
              <a:rPr lang="en-GB" sz="1600" dirty="0"/>
              <a:t>CEPT supports possible ITU studies on best practices, related to national management of unauthorised operation of earth station terminals deployed within territory of concerned administration. </a:t>
            </a:r>
          </a:p>
          <a:p>
            <a:pPr marL="0" indent="0">
              <a:buNone/>
            </a:pPr>
            <a:r>
              <a:rPr lang="en-GB" sz="1600" dirty="0"/>
              <a:t>CEPT doesn’t support to include the results of the studies into the Radio regulations. Furthermore, CEPT believes that this issue is already addressed in Article 18.</a:t>
            </a:r>
          </a:p>
          <a:p>
            <a:endParaRPr lang="de-DE" dirty="0"/>
          </a:p>
        </p:txBody>
      </p:sp>
    </p:spTree>
    <p:extLst>
      <p:ext uri="{BB962C8B-B14F-4D97-AF65-F5344CB8AC3E}">
        <p14:creationId xmlns:p14="http://schemas.microsoft.com/office/powerpoint/2010/main" val="136663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38132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Vadim </a:t>
            </a:r>
            <a:r>
              <a:rPr lang="en-GB" sz="1400" i="1" dirty="0" err="1">
                <a:solidFill>
                  <a:schemeClr val="accent2"/>
                </a:solidFill>
                <a:cs typeface="Arial" pitchFamily="34" charset="0"/>
              </a:rPr>
              <a:t>Poskakukhin</a:t>
            </a:r>
            <a:r>
              <a:rPr lang="en-GB" sz="1400" i="1" dirty="0">
                <a:solidFill>
                  <a:schemeClr val="accent2"/>
                </a:solidFill>
                <a:cs typeface="Arial" pitchFamily="34" charset="0"/>
              </a:rPr>
              <a:t> (Russian Federation)</a:t>
            </a:r>
          </a:p>
        </p:txBody>
      </p:sp>
      <p:sp>
        <p:nvSpPr>
          <p:cNvPr id="3" name="Titel 2"/>
          <p:cNvSpPr>
            <a:spLocks noGrp="1"/>
          </p:cNvSpPr>
          <p:nvPr>
            <p:ph type="title"/>
          </p:nvPr>
        </p:nvSpPr>
        <p:spPr/>
        <p:txBody>
          <a:bodyPr/>
          <a:lstStyle/>
          <a:p>
            <a:r>
              <a:rPr lang="en-GB" dirty="0">
                <a:cs typeface="Arial" pitchFamily="34" charset="0"/>
              </a:rPr>
              <a:t>Agenda Item 9.1.8</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study the technical and operational aspects of radio networks and systems, as well as spectrum needed, including possible harmonized use of spectrum to support the implementation of narrowband and broadband machine-type communication infrastructures, in order to develop Recommendations, Reports and/or Handbooks, as appropriate, and to take appropriate actions within the ITU </a:t>
            </a:r>
            <a:r>
              <a:rPr lang="en-GB" sz="1600" i="1" dirty="0" err="1"/>
              <a:t>Radiocommunication</a:t>
            </a:r>
            <a:r>
              <a:rPr lang="en-GB" sz="1600" i="1" dirty="0"/>
              <a:t> Sector (ITU-R) scope of work;</a:t>
            </a:r>
          </a:p>
          <a:p>
            <a:pPr marL="0" indent="0">
              <a:buNone/>
            </a:pPr>
            <a:endParaRPr lang="en-GB" sz="1000" b="1" i="1" dirty="0"/>
          </a:p>
          <a:p>
            <a:pPr marL="0" indent="0">
              <a:buNone/>
            </a:pPr>
            <a:r>
              <a:rPr lang="en-US" sz="1800" b="1" dirty="0"/>
              <a:t>Preliminary CEPT position:</a:t>
            </a:r>
          </a:p>
          <a:p>
            <a:pPr marL="0" indent="0">
              <a:buNone/>
            </a:pPr>
            <a:endParaRPr lang="en-US" sz="1000" dirty="0"/>
          </a:p>
          <a:p>
            <a:pPr marL="0" indent="0">
              <a:buNone/>
            </a:pPr>
            <a:r>
              <a:rPr lang="en-GB" sz="1600" dirty="0"/>
              <a:t>CEPT supports studies on the technical and operational aspects of radio networks and systems, as well as spectrum needed, including possible harmonized use of spectrum to support the implementation of narrowband and broadband machine-type communication infrastructures, in order to develop Recommendations, Reports and/or Handbooks, as appropriate. </a:t>
            </a:r>
          </a:p>
          <a:p>
            <a:pPr marL="0" indent="0">
              <a:spcBef>
                <a:spcPts val="600"/>
              </a:spcBef>
              <a:buNone/>
            </a:pPr>
            <a:r>
              <a:rPr lang="en-GB" sz="1600" dirty="0"/>
              <a:t>CEPT supports the consideration of IMT technologies within Agenda Item 9.1 </a:t>
            </a:r>
            <a:r>
              <a:rPr lang="en-GB" sz="1600" dirty="0" smtClean="0"/>
              <a:t>                        Issue </a:t>
            </a:r>
            <a:r>
              <a:rPr lang="en-GB" sz="1600" dirty="0"/>
              <a:t>9.1.8 as well as the consideration of non-IMT technologies in the </a:t>
            </a:r>
            <a:r>
              <a:rPr lang="en-GB" sz="1600" dirty="0" smtClean="0"/>
              <a:t>                                   purview </a:t>
            </a:r>
            <a:r>
              <a:rPr lang="en-GB" sz="1600" dirty="0"/>
              <a:t>of WPs 1B and 5A related to machine-type communications.</a:t>
            </a:r>
          </a:p>
          <a:p>
            <a:endParaRPr lang="de-DE" dirty="0"/>
          </a:p>
        </p:txBody>
      </p:sp>
    </p:spTree>
    <p:extLst>
      <p:ext uri="{BB962C8B-B14F-4D97-AF65-F5344CB8AC3E}">
        <p14:creationId xmlns:p14="http://schemas.microsoft.com/office/powerpoint/2010/main" val="136663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a:p>
          <a:p>
            <a:pPr>
              <a:spcBef>
                <a:spcPct val="0"/>
              </a:spcBef>
              <a:buClr>
                <a:srgbClr val="C00000"/>
              </a:buClr>
            </a:pPr>
            <a:r>
              <a:rPr lang="en-GB" b="1" dirty="0"/>
              <a:t>For both, WRC-19 and the RA-19:</a:t>
            </a:r>
          </a:p>
          <a:p>
            <a:pPr>
              <a:spcBef>
                <a:spcPct val="0"/>
              </a:spcBef>
              <a:buClr>
                <a:srgbClr val="C00000"/>
              </a:buClr>
            </a:pPr>
            <a:endParaRPr lang="en-GB" b="1" dirty="0"/>
          </a:p>
          <a:p>
            <a:pPr>
              <a:spcBef>
                <a:spcPct val="0"/>
              </a:spcBef>
              <a:buClr>
                <a:srgbClr val="C00000"/>
              </a:buClr>
            </a:pPr>
            <a:r>
              <a:rPr lang="en-GB" b="1" dirty="0"/>
              <a:t>European Common Proposals (ECPs)</a:t>
            </a:r>
          </a:p>
          <a:p>
            <a:pPr lvl="1">
              <a:spcBef>
                <a:spcPct val="0"/>
              </a:spcBef>
              <a:buClr>
                <a:srgbClr val="C00000"/>
              </a:buClr>
              <a:buFont typeface="Arial" charset="0"/>
              <a:buChar char="•"/>
            </a:pPr>
            <a:r>
              <a:rPr lang="en-GB" dirty="0"/>
              <a:t>At least 10 administrations in support</a:t>
            </a:r>
          </a:p>
          <a:p>
            <a:pPr lvl="1">
              <a:spcBef>
                <a:spcPct val="0"/>
              </a:spcBef>
              <a:buClr>
                <a:srgbClr val="C00000"/>
              </a:buClr>
              <a:buFont typeface="Arial" charset="0"/>
              <a:buChar char="•"/>
            </a:pPr>
            <a:r>
              <a:rPr lang="en-GB" dirty="0"/>
              <a:t>No more than 6 opposing – as a general guideline</a:t>
            </a:r>
          </a:p>
          <a:p>
            <a:pPr lvl="1">
              <a:spcBef>
                <a:spcPct val="0"/>
              </a:spcBef>
              <a:buClr>
                <a:srgbClr val="C00000"/>
              </a:buClr>
              <a:buFont typeface="Arial" charset="0"/>
              <a:buChar char="•"/>
            </a:pPr>
            <a:endParaRPr lang="en-GB" b="1" dirty="0"/>
          </a:p>
          <a:p>
            <a:pPr>
              <a:spcBef>
                <a:spcPct val="0"/>
              </a:spcBef>
              <a:buClr>
                <a:srgbClr val="C00000"/>
              </a:buClr>
            </a:pPr>
            <a:r>
              <a:rPr lang="en-GB" b="1" dirty="0"/>
              <a:t>CEPT Briefs</a:t>
            </a:r>
          </a:p>
          <a:p>
            <a:pPr lvl="1">
              <a:spcBef>
                <a:spcPct val="0"/>
              </a:spcBef>
              <a:buClr>
                <a:srgbClr val="C00000"/>
              </a:buClr>
              <a:buFont typeface="Arial" charset="0"/>
              <a:buChar char="•"/>
            </a:pPr>
            <a:r>
              <a:rPr lang="en-GB" dirty="0"/>
              <a:t>Describe each agenda item</a:t>
            </a:r>
          </a:p>
          <a:p>
            <a:pPr lvl="1">
              <a:spcBef>
                <a:spcPct val="0"/>
              </a:spcBef>
              <a:buClr>
                <a:srgbClr val="C00000"/>
              </a:buClr>
              <a:buFont typeface="Arial" charset="0"/>
              <a:buChar char="•"/>
            </a:pPr>
            <a:r>
              <a:rPr lang="en-GB" dirty="0"/>
              <a:t>Contains the CEPT view – agreed by consensus at each stage</a:t>
            </a:r>
          </a:p>
          <a:p>
            <a:pPr lvl="1">
              <a:spcBef>
                <a:spcPct val="0"/>
              </a:spcBef>
              <a:buClr>
                <a:srgbClr val="C00000"/>
              </a:buClr>
              <a:buFont typeface="Arial" charset="0"/>
              <a:buChar char="•"/>
            </a:pPr>
            <a:endParaRPr lang="en-GB" dirty="0"/>
          </a:p>
          <a:p>
            <a:pPr>
              <a:spcBef>
                <a:spcPct val="0"/>
              </a:spcBef>
              <a:buClr>
                <a:srgbClr val="C00000"/>
              </a:buClr>
            </a:pPr>
            <a:r>
              <a:rPr lang="en-GB" b="1" dirty="0"/>
              <a:t>CEPT co-ordination in ITU-R meetings</a:t>
            </a:r>
          </a:p>
          <a:p>
            <a:pPr lvl="1">
              <a:spcBef>
                <a:spcPct val="0"/>
              </a:spcBef>
              <a:buClr>
                <a:srgbClr val="C00000"/>
              </a:buClr>
              <a:buFont typeface="Arial" charset="0"/>
              <a:buChar char="•"/>
            </a:pPr>
            <a:r>
              <a:rPr lang="en-GB" dirty="0"/>
              <a:t>Agreed contributions (also for non-WRC issues)</a:t>
            </a:r>
          </a:p>
          <a:p>
            <a:pPr lvl="1">
              <a:spcBef>
                <a:spcPct val="0"/>
              </a:spcBef>
              <a:buClr>
                <a:srgbClr val="C00000"/>
              </a:buClr>
              <a:buFont typeface="Arial" charset="0"/>
              <a:buChar char="•"/>
            </a:pPr>
            <a:r>
              <a:rPr lang="en-GB" dirty="0"/>
              <a:t>Co-ordination on lines to take</a:t>
            </a:r>
          </a:p>
          <a:p>
            <a:pPr eaLnBrk="1" hangingPunct="1">
              <a:lnSpc>
                <a:spcPct val="80000"/>
              </a:lnSpc>
              <a:buFontTx/>
              <a:buNone/>
            </a:pPr>
            <a:endParaRPr lang="en-GB" sz="800" u="sng" dirty="0"/>
          </a:p>
          <a:p>
            <a:pPr eaLnBrk="1" hangingPunct="1">
              <a:lnSpc>
                <a:spcPct val="80000"/>
              </a:lnSpc>
              <a:buFontTx/>
              <a:buNone/>
            </a:pPr>
            <a:endParaRPr lang="en-GB" sz="800" dirty="0"/>
          </a:p>
          <a:p>
            <a:pPr eaLnBrk="1" hangingPunct="1">
              <a:lnSpc>
                <a:spcPct val="80000"/>
              </a:lnSpc>
              <a:buFontTx/>
              <a:buNone/>
            </a:pPr>
            <a:endParaRPr lang="fr-FR" sz="500" dirty="0"/>
          </a:p>
          <a:p>
            <a:pPr eaLnBrk="1" hangingPunct="1">
              <a:lnSpc>
                <a:spcPct val="80000"/>
              </a:lnSpc>
              <a:buFontTx/>
              <a:buNone/>
            </a:pPr>
            <a:r>
              <a:rPr lang="fr-FR" sz="600" dirty="0"/>
              <a:t> </a:t>
            </a:r>
          </a:p>
          <a:p>
            <a:pPr eaLnBrk="1" hangingPunct="1">
              <a:lnSpc>
                <a:spcPct val="80000"/>
              </a:lnSpc>
            </a:pPr>
            <a:endParaRPr lang="fr-FR" sz="600" dirty="0"/>
          </a:p>
        </p:txBody>
      </p:sp>
      <p:sp>
        <p:nvSpPr>
          <p:cNvPr id="2" name="Titel 1"/>
          <p:cNvSpPr>
            <a:spLocks noGrp="1"/>
          </p:cNvSpPr>
          <p:nvPr>
            <p:ph type="title"/>
          </p:nvPr>
        </p:nvSpPr>
        <p:spPr/>
        <p:txBody>
          <a:bodyPr/>
          <a:lstStyle/>
          <a:p>
            <a:r>
              <a:rPr lang="fr-FR" dirty="0"/>
              <a:t>CPG19 </a:t>
            </a:r>
            <a:r>
              <a:rPr lang="en-US" dirty="0"/>
              <a:t>Deliverables</a:t>
            </a:r>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17" name="Grafi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4941168"/>
            <a:ext cx="1387051" cy="1850846"/>
          </a:xfrm>
          <a:prstGeom prst="rect">
            <a:avLst/>
          </a:prstGeom>
        </p:spPr>
      </p:pic>
      <p:sp>
        <p:nvSpPr>
          <p:cNvPr id="3" name="Titel 2"/>
          <p:cNvSpPr>
            <a:spLocks noGrp="1"/>
          </p:cNvSpPr>
          <p:nvPr>
            <p:ph type="title"/>
          </p:nvPr>
        </p:nvSpPr>
        <p:spPr/>
        <p:txBody>
          <a:bodyPr/>
          <a:lstStyle/>
          <a:p>
            <a:r>
              <a:rPr lang="en-GB" dirty="0">
                <a:cs typeface="Arial" pitchFamily="34" charset="0"/>
              </a:rPr>
              <a:t>Agenda Item 9.1.9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conduct studies relating to spectrum needs and possible allocation of the frequency band 51.4-52.4 GHz to the fixed-satellite service (Earth-to-space) GSO feeder links, Including the protection of the RAS, as appropriate;</a:t>
            </a:r>
          </a:p>
          <a:p>
            <a:pPr marL="0" indent="0">
              <a:buNone/>
            </a:pPr>
            <a:endParaRPr lang="en-GB" sz="500" b="1" i="1" dirty="0"/>
          </a:p>
          <a:p>
            <a:pPr marL="0" indent="0">
              <a:buNone/>
            </a:pPr>
            <a:r>
              <a:rPr lang="en-US" sz="1800" b="1" dirty="0"/>
              <a:t>Preliminary CEPT position</a:t>
            </a:r>
            <a:r>
              <a:rPr lang="en-US" sz="1800" b="1" dirty="0" smtClean="0"/>
              <a:t>:</a:t>
            </a:r>
          </a:p>
          <a:p>
            <a:pPr marL="0" indent="0">
              <a:buNone/>
            </a:pPr>
            <a:endParaRPr lang="en-US" sz="500" b="1" dirty="0"/>
          </a:p>
          <a:p>
            <a:pPr marL="0" indent="0">
              <a:spcBef>
                <a:spcPts val="600"/>
              </a:spcBef>
              <a:buNone/>
            </a:pPr>
            <a:r>
              <a:rPr lang="en-GB" sz="1400" dirty="0"/>
              <a:t>CEPT is on the view that the demand and justification for additional FSS spectrum should be clarified before possible regulatory actions can be proposed under this agenda item.</a:t>
            </a:r>
          </a:p>
          <a:p>
            <a:pPr marL="0" indent="0">
              <a:spcBef>
                <a:spcPts val="600"/>
              </a:spcBef>
              <a:buNone/>
            </a:pPr>
            <a:r>
              <a:rPr lang="en-GB" sz="1400" dirty="0"/>
              <a:t>CEPT supports studies on evaluation of additional spectrum needs for development of the fixed-satellite service in accordance with </a:t>
            </a:r>
            <a:r>
              <a:rPr lang="en-GB" sz="1400" i="1" dirty="0"/>
              <a:t>resolves to invite ITU‑R</a:t>
            </a:r>
            <a:r>
              <a:rPr lang="en-GB" sz="1400" dirty="0"/>
              <a:t> 1 of </a:t>
            </a:r>
            <a:r>
              <a:rPr lang="en-GB" sz="1400" b="1" dirty="0" smtClean="0"/>
              <a:t>Resolution 162</a:t>
            </a:r>
            <a:r>
              <a:rPr lang="en-GB" sz="1400" b="1" dirty="0"/>
              <a:t>  (WRC‑15</a:t>
            </a:r>
            <a:r>
              <a:rPr lang="en-GB" sz="1400" b="1" dirty="0" smtClean="0"/>
              <a:t>)</a:t>
            </a:r>
            <a:r>
              <a:rPr lang="en-GB" sz="1400" dirty="0" smtClean="0"/>
              <a:t>.</a:t>
            </a:r>
          </a:p>
          <a:p>
            <a:pPr marL="0" indent="0">
              <a:spcBef>
                <a:spcPts val="600"/>
              </a:spcBef>
              <a:buNone/>
            </a:pPr>
            <a:r>
              <a:rPr lang="en-GB" sz="1400" dirty="0"/>
              <a:t>C</a:t>
            </a:r>
            <a:r>
              <a:rPr lang="en-GB" sz="1400" dirty="0" smtClean="0"/>
              <a:t>EPT </a:t>
            </a:r>
            <a:r>
              <a:rPr lang="en-GB" sz="1400" dirty="0"/>
              <a:t>considers, that sharing and compatibility studies with existing services, on a primary and secondary basis, including in adjacent bands as appropriate, to determine the suitability of new primary allocations to the FSS in the frequency band 51.4-52.4 GHz (Earth-to-space) limited to FSS feeder links for geostationary orbit use, and the possible associated regulatory actions, are subject to justification resulting from studies conducted under </a:t>
            </a:r>
            <a:r>
              <a:rPr lang="en-GB" sz="1400" i="1" dirty="0"/>
              <a:t>resolves to invite ITU‑R</a:t>
            </a:r>
            <a:r>
              <a:rPr lang="en-GB" sz="1400" dirty="0"/>
              <a:t> 1 </a:t>
            </a:r>
            <a:r>
              <a:rPr lang="en-GB" sz="1400" dirty="0" smtClean="0"/>
              <a:t>of </a:t>
            </a:r>
            <a:r>
              <a:rPr lang="en-GB" sz="1400" b="1" dirty="0" smtClean="0"/>
              <a:t>Resolution 162 (WRC‑15)</a:t>
            </a:r>
            <a:r>
              <a:rPr lang="en-GB" sz="1400" dirty="0" smtClean="0"/>
              <a:t>. The </a:t>
            </a:r>
            <a:r>
              <a:rPr lang="en-GB" sz="1400" dirty="0"/>
              <a:t>passive services in the band 52.6-54.25 GHz shall be protected.</a:t>
            </a:r>
          </a:p>
          <a:p>
            <a:pPr marL="0" indent="0">
              <a:spcBef>
                <a:spcPts val="600"/>
              </a:spcBef>
              <a:buNone/>
            </a:pPr>
            <a:r>
              <a:rPr lang="en-GB" sz="1400" dirty="0"/>
              <a:t>CEPT is of the view that studies carried out under this agenda item should take into </a:t>
            </a:r>
            <a:r>
              <a:rPr lang="en-GB" sz="1400" dirty="0" smtClean="0"/>
              <a:t>                                              account that </a:t>
            </a:r>
            <a:r>
              <a:rPr lang="en-GB" sz="1400" dirty="0"/>
              <a:t>the band 50.4-52.6 GHz is being considered under WRC-19 </a:t>
            </a:r>
            <a:r>
              <a:rPr lang="en-GB" sz="1400" dirty="0" smtClean="0"/>
              <a:t>agenda                                                    </a:t>
            </a:r>
            <a:r>
              <a:rPr lang="en-GB" sz="1400" dirty="0"/>
              <a:t>item 1.13, noting </a:t>
            </a:r>
            <a:r>
              <a:rPr lang="en-GB" sz="1400" dirty="0" smtClean="0"/>
              <a:t>that </a:t>
            </a:r>
            <a:r>
              <a:rPr lang="en-GB" sz="1400" dirty="0"/>
              <a:t>frequency band 50.4-51.4 GHz is already allocated to </a:t>
            </a:r>
            <a:r>
              <a:rPr lang="en-GB" sz="1400" dirty="0" smtClean="0"/>
              <a:t>                                                                    FSS </a:t>
            </a:r>
            <a:r>
              <a:rPr lang="en-GB" sz="1400" dirty="0"/>
              <a:t>(earth-to-space).</a:t>
            </a:r>
          </a:p>
          <a:p>
            <a:endParaRPr lang="de-DE" dirty="0"/>
          </a:p>
        </p:txBody>
      </p:sp>
    </p:spTree>
    <p:extLst>
      <p:ext uri="{BB962C8B-B14F-4D97-AF65-F5344CB8AC3E}">
        <p14:creationId xmlns:p14="http://schemas.microsoft.com/office/powerpoint/2010/main" val="1917413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187624" y="6381328"/>
            <a:ext cx="655272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PTA, PTB and ECC PT1 chair as relevant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9.2</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and approve the Report of the Director of the </a:t>
            </a:r>
            <a:r>
              <a:rPr lang="en-GB" sz="1600" i="1" dirty="0" err="1"/>
              <a:t>Radiocommunication</a:t>
            </a:r>
            <a:r>
              <a:rPr lang="en-GB" sz="1600" i="1" dirty="0"/>
              <a:t> Bureau, in accordance with Article 7 of the Convention on any difficulties or inconsistencies encountered in the application of the Radio Regulations;</a:t>
            </a:r>
          </a:p>
          <a:p>
            <a:pPr marL="0" indent="0">
              <a:buNone/>
            </a:pPr>
            <a:endParaRPr lang="en-GB" sz="1000" b="1" i="1" dirty="0"/>
          </a:p>
          <a:p>
            <a:pPr marL="0" indent="0">
              <a:buNone/>
            </a:pPr>
            <a:r>
              <a:rPr lang="en-US" sz="1800" b="1" dirty="0"/>
              <a:t>Preliminary CEPT position</a:t>
            </a:r>
            <a:r>
              <a:rPr lang="en-US" sz="1800" b="1" dirty="0" smtClean="0"/>
              <a:t>:</a:t>
            </a:r>
          </a:p>
          <a:p>
            <a:pPr marL="0" indent="0">
              <a:buNone/>
            </a:pPr>
            <a:endParaRPr lang="en-US" sz="1000" b="1" dirty="0"/>
          </a:p>
          <a:p>
            <a:pPr marL="0" indent="0">
              <a:buNone/>
            </a:pPr>
            <a:endParaRPr lang="en-US" sz="1600" b="1" dirty="0"/>
          </a:p>
          <a:p>
            <a:endParaRPr lang="de-DE" dirty="0"/>
          </a:p>
        </p:txBody>
      </p:sp>
    </p:spTree>
    <p:extLst>
      <p:ext uri="{BB962C8B-B14F-4D97-AF65-F5344CB8AC3E}">
        <p14:creationId xmlns:p14="http://schemas.microsoft.com/office/powerpoint/2010/main" val="2363024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Image2"/>
          <p:cNvPicPr>
            <a:picLocks noChangeAspect="1" noChangeArrowheads="1"/>
          </p:cNvPicPr>
          <p:nvPr/>
        </p:nvPicPr>
        <p:blipFill>
          <a:blip r:embed="rId2"/>
          <a:srcRect/>
          <a:stretch>
            <a:fillRect/>
          </a:stretch>
        </p:blipFill>
        <p:spPr bwMode="auto">
          <a:xfrm>
            <a:off x="0" y="-18703"/>
            <a:ext cx="9144000" cy="6869113"/>
          </a:xfrm>
          <a:prstGeom prst="rect">
            <a:avLst/>
          </a:prstGeom>
          <a:noFill/>
          <a:ln w="9525">
            <a:noFill/>
            <a:miter lim="800000"/>
            <a:headEnd/>
            <a:tailEnd/>
          </a:ln>
        </p:spPr>
      </p:pic>
      <p:sp>
        <p:nvSpPr>
          <p:cNvPr id="6"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4941168"/>
            <a:ext cx="1387051" cy="1850846"/>
          </a:xfrm>
          <a:prstGeom prst="rect">
            <a:avLst/>
          </a:prstGeom>
        </p:spPr>
      </p:pic>
      <p:sp>
        <p:nvSpPr>
          <p:cNvPr id="3" name="Titel 2"/>
          <p:cNvSpPr>
            <a:spLocks noGrp="1"/>
          </p:cNvSpPr>
          <p:nvPr>
            <p:ph type="title"/>
          </p:nvPr>
        </p:nvSpPr>
        <p:spPr/>
        <p:txBody>
          <a:bodyPr/>
          <a:lstStyle/>
          <a:p>
            <a:r>
              <a:rPr lang="en-GB" dirty="0">
                <a:cs typeface="Arial" pitchFamily="34" charset="0"/>
              </a:rPr>
              <a:t>Agenda Item 9.3 </a:t>
            </a:r>
            <a:r>
              <a:rPr lang="en-GB" sz="1600" dirty="0">
                <a:cs typeface="Arial" pitchFamily="34" charset="0"/>
              </a:rPr>
              <a:t>(developed at CPG PTB#1)</a:t>
            </a:r>
            <a:endParaRPr lang="de-DE" sz="1600"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and approve the Report of the Director of the </a:t>
            </a:r>
            <a:r>
              <a:rPr lang="en-GB" sz="1600" i="1" dirty="0" err="1"/>
              <a:t>Radiocommunication</a:t>
            </a:r>
            <a:r>
              <a:rPr lang="en-GB" sz="1600" i="1" dirty="0"/>
              <a:t> Bureau, in accordance with Article 7 of the Convention on action in response to Resolution </a:t>
            </a:r>
            <a:r>
              <a:rPr lang="en-GB" sz="1600" b="1" i="1" dirty="0"/>
              <a:t>80 (Rev.WRC-07);</a:t>
            </a:r>
          </a:p>
          <a:p>
            <a:pPr marL="0" indent="0">
              <a:buNone/>
            </a:pPr>
            <a:endParaRPr lang="en-GB" sz="1000" b="1" i="1" dirty="0"/>
          </a:p>
          <a:p>
            <a:pPr marL="0" indent="0">
              <a:buNone/>
            </a:pPr>
            <a:r>
              <a:rPr lang="en-US" sz="1800" b="1" dirty="0"/>
              <a:t>Preliminary CEPT position:</a:t>
            </a:r>
          </a:p>
          <a:p>
            <a:pPr marL="0" indent="0">
              <a:buNone/>
            </a:pPr>
            <a:endParaRPr lang="en-GB" sz="1000" dirty="0"/>
          </a:p>
          <a:p>
            <a:pPr marL="0" indent="0">
              <a:buNone/>
            </a:pPr>
            <a:r>
              <a:rPr lang="en-GB" sz="1600" dirty="0"/>
              <a:t>CEPT follows the ITU-R studies on this aspect.</a:t>
            </a:r>
          </a:p>
          <a:p>
            <a:endParaRPr lang="de-DE" dirty="0"/>
          </a:p>
        </p:txBody>
      </p:sp>
    </p:spTree>
    <p:extLst>
      <p:ext uri="{BB962C8B-B14F-4D97-AF65-F5344CB8AC3E}">
        <p14:creationId xmlns:p14="http://schemas.microsoft.com/office/powerpoint/2010/main" val="2358439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5496" y="6273316"/>
            <a:ext cx="5004556" cy="523220"/>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e-DE" sz="1400" i="1" dirty="0">
                <a:solidFill>
                  <a:schemeClr val="accent2"/>
                </a:solidFill>
                <a:cs typeface="Arial" pitchFamily="34" charset="0"/>
              </a:rPr>
              <a:t>Pasi Toivonen (Finland), </a:t>
            </a:r>
          </a:p>
          <a:p>
            <a:pPr algn="r"/>
            <a:r>
              <a:rPr lang="de-DE" sz="1400" i="1" dirty="0">
                <a:solidFill>
                  <a:schemeClr val="accent2"/>
                </a:solidFill>
                <a:cs typeface="Arial" pitchFamily="34" charset="0"/>
              </a:rPr>
              <a:t>coordination team: Karsten Buckwitz </a:t>
            </a:r>
            <a:r>
              <a:rPr lang="de-DE" sz="1400" i="1" dirty="0" smtClean="0">
                <a:solidFill>
                  <a:schemeClr val="accent2"/>
                </a:solidFill>
                <a:cs typeface="Arial" pitchFamily="34" charset="0"/>
              </a:rPr>
              <a:t>(G), </a:t>
            </a:r>
            <a:r>
              <a:rPr lang="de-DE" sz="1400" i="1" dirty="0">
                <a:solidFill>
                  <a:schemeClr val="accent2"/>
                </a:solidFill>
                <a:cs typeface="Arial" pitchFamily="34" charset="0"/>
              </a:rPr>
              <a:t>W</a:t>
            </a:r>
            <a:r>
              <a:rPr lang="en-GB" sz="1400" i="1" dirty="0" err="1">
                <a:solidFill>
                  <a:schemeClr val="accent2"/>
                </a:solidFill>
                <a:cs typeface="Arial" pitchFamily="34" charset="0"/>
              </a:rPr>
              <a:t>esley</a:t>
            </a:r>
            <a:r>
              <a:rPr lang="en-GB" sz="1400" i="1" dirty="0">
                <a:solidFill>
                  <a:schemeClr val="accent2"/>
                </a:solidFill>
                <a:cs typeface="Arial" pitchFamily="34" charset="0"/>
              </a:rPr>
              <a:t> Milton (UK)</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981" y="5229200"/>
            <a:ext cx="1150308" cy="1531332"/>
          </a:xfrm>
          <a:prstGeom prst="rect">
            <a:avLst/>
          </a:prstGeom>
        </p:spPr>
      </p:pic>
      <p:sp>
        <p:nvSpPr>
          <p:cNvPr id="4" name="Titel 3"/>
          <p:cNvSpPr>
            <a:spLocks noGrp="1"/>
          </p:cNvSpPr>
          <p:nvPr>
            <p:ph type="title"/>
          </p:nvPr>
        </p:nvSpPr>
        <p:spPr/>
        <p:txBody>
          <a:bodyPr/>
          <a:lstStyle/>
          <a:p>
            <a:r>
              <a:rPr lang="en-GB" dirty="0">
                <a:cs typeface="Arial" pitchFamily="34" charset="0"/>
              </a:rPr>
              <a:t>Agenda Item 10</a:t>
            </a:r>
            <a:endParaRPr lang="de-DE" dirty="0"/>
          </a:p>
        </p:txBody>
      </p:sp>
      <p:sp>
        <p:nvSpPr>
          <p:cNvPr id="5" name="Inhaltsplatzhalter 4"/>
          <p:cNvSpPr>
            <a:spLocks noGrp="1"/>
          </p:cNvSpPr>
          <p:nvPr>
            <p:ph idx="1"/>
          </p:nvPr>
        </p:nvSpPr>
        <p:spPr/>
        <p:txBody>
          <a:bodyPr/>
          <a:lstStyle/>
          <a:p>
            <a:pPr marL="0" indent="0">
              <a:buNone/>
            </a:pPr>
            <a:r>
              <a:rPr lang="en-US" sz="1600" b="1" i="1" dirty="0"/>
              <a:t>Issue: </a:t>
            </a:r>
            <a:r>
              <a:rPr lang="en-GB" sz="1600" i="1" dirty="0"/>
              <a:t>to recommend to the Council items for inclusion in the agenda for the next WRC, and to give its views on the preliminary agenda for the subsequent conference and on possible agenda items for future conferences, in accordance with Article 7 of the Convention</a:t>
            </a:r>
            <a:r>
              <a:rPr lang="en-GB" sz="1600" b="1" i="1" dirty="0"/>
              <a:t>;</a:t>
            </a:r>
          </a:p>
          <a:p>
            <a:pPr marL="0" indent="0">
              <a:buNone/>
            </a:pPr>
            <a:endParaRPr lang="en-GB" sz="1000" b="1" i="1" dirty="0"/>
          </a:p>
          <a:p>
            <a:pPr marL="0" indent="0">
              <a:buNone/>
            </a:pPr>
            <a:r>
              <a:rPr lang="en-US" sz="1800" b="1" dirty="0"/>
              <a:t>Preliminary CEPT position:</a:t>
            </a:r>
          </a:p>
          <a:p>
            <a:pPr marL="0" indent="0">
              <a:buNone/>
            </a:pPr>
            <a:endParaRPr lang="de-DE" sz="1600" dirty="0" smtClean="0"/>
          </a:p>
          <a:p>
            <a:endParaRPr lang="de-DE" sz="16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956" y="5248310"/>
            <a:ext cx="1194528" cy="1512221"/>
          </a:xfrm>
          <a:prstGeom prst="rect">
            <a:avLst/>
          </a:prstGeom>
        </p:spPr>
      </p:pic>
    </p:spTree>
    <p:extLst>
      <p:ext uri="{BB962C8B-B14F-4D97-AF65-F5344CB8AC3E}">
        <p14:creationId xmlns:p14="http://schemas.microsoft.com/office/powerpoint/2010/main" val="2358439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1"/>
          </p:nvPr>
        </p:nvSpPr>
        <p:spPr>
          <a:xfrm>
            <a:off x="396305" y="1844675"/>
            <a:ext cx="8747695" cy="4425950"/>
          </a:xfrm>
        </p:spPr>
        <p:txBody>
          <a:bodyPr/>
          <a:lstStyle/>
          <a:p>
            <a:pPr marL="0" indent="0" eaLnBrk="1" hangingPunct="1">
              <a:lnSpc>
                <a:spcPct val="90000"/>
              </a:lnSpc>
              <a:buFontTx/>
              <a:buNone/>
              <a:defRPr/>
            </a:pPr>
            <a:r>
              <a:rPr lang="en-GB" b="1" dirty="0"/>
              <a:t>CPG</a:t>
            </a:r>
            <a:r>
              <a:rPr lang="en-GB" dirty="0"/>
              <a:t> will meet on 6-9 December 2016, </a:t>
            </a:r>
            <a:r>
              <a:rPr lang="en-GB" dirty="0" err="1"/>
              <a:t>Feusisberg</a:t>
            </a:r>
            <a:r>
              <a:rPr lang="en-GB" dirty="0"/>
              <a:t>, Switzerland</a:t>
            </a:r>
          </a:p>
          <a:p>
            <a:pPr marL="0" indent="0" algn="ctr" eaLnBrk="1" hangingPunct="1">
              <a:lnSpc>
                <a:spcPct val="90000"/>
              </a:lnSpc>
              <a:buFontTx/>
              <a:buNone/>
              <a:defRPr/>
            </a:pPr>
            <a:endParaRPr lang="en-GB" sz="900" dirty="0">
              <a:solidFill>
                <a:srgbClr val="C00000"/>
              </a:solidFill>
            </a:endParaRPr>
          </a:p>
          <a:p>
            <a:pPr marL="0" indent="0" algn="ctr" eaLnBrk="1" hangingPunct="1">
              <a:lnSpc>
                <a:spcPct val="90000"/>
              </a:lnSpc>
              <a:buFontTx/>
              <a:buNone/>
              <a:defRPr/>
            </a:pPr>
            <a:r>
              <a:rPr lang="en-GB" b="1" dirty="0">
                <a:solidFill>
                  <a:srgbClr val="D2232A"/>
                </a:solidFill>
              </a:rPr>
              <a:t>Its next project team meetings are:</a:t>
            </a:r>
          </a:p>
          <a:p>
            <a:pPr marL="0" indent="0" algn="ctr" eaLnBrk="1" hangingPunct="1">
              <a:lnSpc>
                <a:spcPct val="90000"/>
              </a:lnSpc>
              <a:buFontTx/>
              <a:buNone/>
              <a:defRPr/>
            </a:pPr>
            <a:endParaRPr lang="en-GB" sz="1000" dirty="0">
              <a:solidFill>
                <a:srgbClr val="C00000"/>
              </a:solidFill>
            </a:endParaRPr>
          </a:p>
          <a:p>
            <a:pPr eaLnBrk="1" hangingPunct="1">
              <a:lnSpc>
                <a:spcPct val="90000"/>
              </a:lnSpc>
              <a:buClr>
                <a:srgbClr val="C00000"/>
              </a:buClr>
              <a:defRPr/>
            </a:pPr>
            <a:r>
              <a:rPr lang="en-GB" dirty="0" smtClean="0"/>
              <a:t>1</a:t>
            </a:r>
            <a:r>
              <a:rPr lang="en-GB" baseline="30000" dirty="0" smtClean="0"/>
              <a:t>st</a:t>
            </a:r>
            <a:r>
              <a:rPr lang="en-GB" dirty="0" smtClean="0"/>
              <a:t> </a:t>
            </a:r>
            <a:r>
              <a:rPr lang="en-GB" dirty="0"/>
              <a:t>PTD:	20-22 September 2016, Rome, Italy </a:t>
            </a:r>
          </a:p>
          <a:p>
            <a:pPr eaLnBrk="1" hangingPunct="1">
              <a:lnSpc>
                <a:spcPct val="90000"/>
              </a:lnSpc>
              <a:buClr>
                <a:srgbClr val="C00000"/>
              </a:buClr>
              <a:defRPr/>
            </a:pPr>
            <a:r>
              <a:rPr lang="en-GB" dirty="0"/>
              <a:t>1</a:t>
            </a:r>
            <a:r>
              <a:rPr lang="en-GB" baseline="30000" dirty="0"/>
              <a:t>st</a:t>
            </a:r>
            <a:r>
              <a:rPr lang="en-GB" dirty="0"/>
              <a:t> PTC:	27-29 September 2016, ECO, Copenhagen </a:t>
            </a:r>
          </a:p>
          <a:p>
            <a:pPr eaLnBrk="1" hangingPunct="1">
              <a:lnSpc>
                <a:spcPct val="90000"/>
              </a:lnSpc>
              <a:buClr>
                <a:srgbClr val="C00000"/>
              </a:buClr>
              <a:defRPr/>
            </a:pPr>
            <a:r>
              <a:rPr lang="en-GB" dirty="0"/>
              <a:t>1</a:t>
            </a:r>
            <a:r>
              <a:rPr lang="en-GB" baseline="30000" dirty="0"/>
              <a:t>st</a:t>
            </a:r>
            <a:r>
              <a:rPr lang="en-GB" dirty="0"/>
              <a:t> PTA: 	11-13 October 2016, ECO, Copenhagen</a:t>
            </a:r>
          </a:p>
          <a:p>
            <a:pPr eaLnBrk="1" hangingPunct="1">
              <a:lnSpc>
                <a:spcPct val="90000"/>
              </a:lnSpc>
              <a:buClr>
                <a:srgbClr val="C00000"/>
              </a:buClr>
              <a:defRPr/>
            </a:pPr>
            <a:r>
              <a:rPr lang="da-DK" dirty="0"/>
              <a:t>ECC PT1: 16-20 January 2017, Portugal</a:t>
            </a:r>
            <a:endParaRPr lang="en-GB" dirty="0"/>
          </a:p>
          <a:p>
            <a:pPr eaLnBrk="1" hangingPunct="1">
              <a:lnSpc>
                <a:spcPct val="90000"/>
              </a:lnSpc>
              <a:buClr>
                <a:srgbClr val="C00000"/>
              </a:buClr>
              <a:defRPr/>
            </a:pPr>
            <a:endParaRPr lang="en-GB" dirty="0"/>
          </a:p>
          <a:p>
            <a:pPr marL="0" indent="0" algn="ctr" eaLnBrk="1" hangingPunct="1">
              <a:lnSpc>
                <a:spcPct val="90000"/>
              </a:lnSpc>
              <a:buFontTx/>
              <a:buNone/>
              <a:defRPr/>
            </a:pPr>
            <a:r>
              <a:rPr lang="en-GB" dirty="0"/>
              <a:t>We look forward to welcoming representatives from the other Regional Organisations to these meetings </a:t>
            </a:r>
          </a:p>
        </p:txBody>
      </p:sp>
      <p:sp>
        <p:nvSpPr>
          <p:cNvPr id="2" name="Titel 1"/>
          <p:cNvSpPr>
            <a:spLocks noGrp="1"/>
          </p:cNvSpPr>
          <p:nvPr>
            <p:ph type="title"/>
          </p:nvPr>
        </p:nvSpPr>
        <p:spPr/>
        <p:txBody>
          <a:bodyPr/>
          <a:lstStyle/>
          <a:p>
            <a:r>
              <a:rPr lang="de-DE" dirty="0" smtClean="0"/>
              <a:t>Next </a:t>
            </a:r>
            <a:r>
              <a:rPr lang="de-DE" dirty="0" err="1" smtClean="0"/>
              <a:t>meetings</a:t>
            </a:r>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251520" y="1307306"/>
            <a:ext cx="8712968" cy="5362054"/>
          </a:xfrm>
        </p:spPr>
        <p:txBody>
          <a:bodyPr/>
          <a:lstStyle/>
          <a:p>
            <a:pPr marL="0" indent="0" algn="ctr" eaLnBrk="1" hangingPunct="1">
              <a:lnSpc>
                <a:spcPct val="90000"/>
              </a:lnSpc>
              <a:buFontTx/>
              <a:buNone/>
            </a:pPr>
            <a:endParaRPr lang="en-GB" dirty="0"/>
          </a:p>
          <a:p>
            <a:pPr marL="0" indent="0" eaLnBrk="1" hangingPunct="1">
              <a:spcBef>
                <a:spcPts val="1200"/>
              </a:spcBef>
              <a:buFontTx/>
              <a:buNone/>
            </a:pPr>
            <a:r>
              <a:rPr lang="en-GB" sz="2200" b="1" dirty="0"/>
              <a:t>General information: </a:t>
            </a:r>
            <a:r>
              <a:rPr lang="en-GB" sz="1600" dirty="0">
                <a:hlinkClick r:id="rId2"/>
              </a:rPr>
              <a:t>http://www.cept.org/ecc</a:t>
            </a:r>
            <a:endParaRPr lang="en-GB" sz="1600" dirty="0"/>
          </a:p>
          <a:p>
            <a:pPr marL="0" indent="0" eaLnBrk="1" hangingPunct="1">
              <a:spcBef>
                <a:spcPts val="1200"/>
              </a:spcBef>
              <a:buFontTx/>
              <a:buNone/>
            </a:pPr>
            <a:r>
              <a:rPr lang="en-GB" sz="2200" b="1" dirty="0"/>
              <a:t>CPG page: </a:t>
            </a:r>
            <a:r>
              <a:rPr lang="en-GB" sz="1600" dirty="0">
                <a:hlinkClick r:id="rId3"/>
              </a:rPr>
              <a:t>http://www.cept.org/ecc/groups/ecc/cpg</a:t>
            </a:r>
            <a:endParaRPr lang="en-GB" sz="1600" dirty="0"/>
          </a:p>
          <a:p>
            <a:pPr marL="0" indent="0" eaLnBrk="1" hangingPunct="1">
              <a:spcBef>
                <a:spcPts val="1200"/>
              </a:spcBef>
              <a:buFontTx/>
              <a:buNone/>
            </a:pPr>
            <a:r>
              <a:rPr lang="en-GB" sz="2200" b="1" dirty="0"/>
              <a:t>Questions/Answers regarding CPG: </a:t>
            </a:r>
            <a:r>
              <a:rPr lang="en-GB" sz="1600" dirty="0">
                <a:hlinkClick r:id="rId4"/>
              </a:rPr>
              <a:t>http://www.cept.org/files/4200/documents/CPG%20role%20in%20WRC%20preparation%20process%2011oct13.pdf</a:t>
            </a:r>
            <a:r>
              <a:rPr lang="en-GB" sz="1600" dirty="0"/>
              <a:t> </a:t>
            </a:r>
          </a:p>
          <a:p>
            <a:pPr marL="0" indent="0" eaLnBrk="1" hangingPunct="1">
              <a:spcBef>
                <a:spcPts val="1200"/>
              </a:spcBef>
              <a:buFontTx/>
              <a:buNone/>
            </a:pPr>
            <a:r>
              <a:rPr lang="da-DK" sz="2200" b="1" dirty="0"/>
              <a:t>ECC PT1 page: </a:t>
            </a:r>
            <a:endParaRPr lang="da-DK" sz="2200" b="1" dirty="0" smtClean="0"/>
          </a:p>
          <a:p>
            <a:pPr marL="0" indent="0" eaLnBrk="1" hangingPunct="1">
              <a:spcBef>
                <a:spcPts val="1200"/>
              </a:spcBef>
              <a:buFontTx/>
              <a:buNone/>
            </a:pPr>
            <a:r>
              <a:rPr lang="da-DK" sz="1600" dirty="0" smtClean="0">
                <a:hlinkClick r:id="rId5"/>
              </a:rPr>
              <a:t>http</a:t>
            </a:r>
            <a:r>
              <a:rPr lang="da-DK" sz="1600" dirty="0">
                <a:hlinkClick r:id="rId5"/>
              </a:rPr>
              <a:t>://www.cept.org/ecc/groups/ecc/ecc-pt1/client/introduction/</a:t>
            </a:r>
            <a:r>
              <a:rPr lang="da-DK" sz="1600" dirty="0"/>
              <a:t> </a:t>
            </a:r>
            <a:endParaRPr lang="en-GB" sz="1600" dirty="0"/>
          </a:p>
          <a:p>
            <a:pPr marL="0" indent="0" eaLnBrk="1" hangingPunct="1">
              <a:spcBef>
                <a:spcPts val="1200"/>
              </a:spcBef>
              <a:buFontTx/>
              <a:buNone/>
            </a:pPr>
            <a:r>
              <a:rPr lang="en-GB" sz="2200" b="1" dirty="0"/>
              <a:t>Coordinators:  </a:t>
            </a:r>
            <a:endParaRPr lang="en-GB" sz="2200" b="1" dirty="0" smtClean="0"/>
          </a:p>
          <a:p>
            <a:pPr marL="0" indent="0" eaLnBrk="1" hangingPunct="1">
              <a:spcBef>
                <a:spcPts val="1200"/>
              </a:spcBef>
              <a:buFontTx/>
              <a:buNone/>
            </a:pPr>
            <a:r>
              <a:rPr lang="en-GB" sz="1600" dirty="0" smtClean="0">
                <a:hlinkClick r:id="rId6"/>
              </a:rPr>
              <a:t>http</a:t>
            </a:r>
            <a:r>
              <a:rPr lang="en-GB" sz="1600" dirty="0">
                <a:hlinkClick r:id="rId6"/>
              </a:rPr>
              <a:t>://www.cept.org/ecc/groups/ecc/cpg/page/list-of-cept-coordinators-wrc-19/</a:t>
            </a:r>
            <a:r>
              <a:rPr lang="en-GB" sz="1600" dirty="0"/>
              <a:t> </a:t>
            </a:r>
            <a:endParaRPr lang="en-GB" sz="1400" dirty="0"/>
          </a:p>
          <a:p>
            <a:pPr marL="0" indent="0" eaLnBrk="1" hangingPunct="1">
              <a:spcBef>
                <a:spcPts val="1200"/>
              </a:spcBef>
              <a:buFontTx/>
              <a:buNone/>
            </a:pPr>
            <a:r>
              <a:rPr lang="en-GB" sz="2200" b="1" dirty="0"/>
              <a:t>CEPT Briefs/ECPs: </a:t>
            </a:r>
            <a:endParaRPr lang="en-GB" sz="2200" b="1" dirty="0" smtClean="0"/>
          </a:p>
          <a:p>
            <a:pPr marL="0" indent="0" eaLnBrk="1" hangingPunct="1">
              <a:spcBef>
                <a:spcPts val="1200"/>
              </a:spcBef>
              <a:buFontTx/>
              <a:buNone/>
            </a:pPr>
            <a:r>
              <a:rPr lang="en-GB" sz="1600" dirty="0" smtClean="0">
                <a:hlinkClick r:id="rId7"/>
              </a:rPr>
              <a:t>http</a:t>
            </a:r>
            <a:r>
              <a:rPr lang="en-GB" sz="1600" dirty="0">
                <a:hlinkClick r:id="rId7"/>
              </a:rPr>
              <a:t>://www.cept.org/ecc/groups/ecc/cpg/page/cept-briefs-and-ecps-for-wrc-19</a:t>
            </a:r>
            <a:r>
              <a:rPr lang="en-GB" sz="1600" dirty="0"/>
              <a:t> </a:t>
            </a:r>
          </a:p>
          <a:p>
            <a:pPr marL="0" indent="0" eaLnBrk="1" hangingPunct="1">
              <a:lnSpc>
                <a:spcPct val="90000"/>
              </a:lnSpc>
              <a:buFontTx/>
              <a:buNone/>
            </a:pPr>
            <a:endParaRPr lang="en-GB" dirty="0"/>
          </a:p>
        </p:txBody>
      </p:sp>
      <p:sp>
        <p:nvSpPr>
          <p:cNvPr id="2" name="Titel 1"/>
          <p:cNvSpPr>
            <a:spLocks noGrp="1"/>
          </p:cNvSpPr>
          <p:nvPr>
            <p:ph type="title"/>
          </p:nvPr>
        </p:nvSpPr>
        <p:spPr/>
        <p:txBody>
          <a:bodyPr/>
          <a:lstStyle/>
          <a:p>
            <a:r>
              <a:rPr lang="fr-FR" dirty="0" err="1"/>
              <a:t>Useful</a:t>
            </a:r>
            <a:r>
              <a:rPr lang="fr-FR" dirty="0"/>
              <a:t> links:</a:t>
            </a:r>
            <a:endParaRPr lang="de-D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788" y="4349621"/>
            <a:ext cx="8856984"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6" name="Rechthoek 6"/>
          <p:cNvSpPr/>
          <p:nvPr/>
        </p:nvSpPr>
        <p:spPr>
          <a:xfrm>
            <a:off x="323528" y="6476680"/>
            <a:ext cx="741682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Mr </a:t>
            </a:r>
            <a:r>
              <a:rPr lang="da-DK" sz="1400" i="1" dirty="0">
                <a:solidFill>
                  <a:schemeClr val="accent2"/>
                </a:solidFill>
                <a:latin typeface="Arial" pitchFamily="34" charset="0"/>
                <a:cs typeface="Arial" pitchFamily="34" charset="0"/>
              </a:rPr>
              <a:t>Hans Blondeel Timmerman (Netherlands)</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252930"/>
            <a:ext cx="1116124" cy="1486474"/>
          </a:xfrm>
          <a:prstGeom prst="rect">
            <a:avLst/>
          </a:prstGeom>
        </p:spPr>
      </p:pic>
      <p:sp>
        <p:nvSpPr>
          <p:cNvPr id="4" name="Titel 3"/>
          <p:cNvSpPr>
            <a:spLocks noGrp="1"/>
          </p:cNvSpPr>
          <p:nvPr>
            <p:ph type="title"/>
          </p:nvPr>
        </p:nvSpPr>
        <p:spPr/>
        <p:txBody>
          <a:bodyPr/>
          <a:lstStyle/>
          <a:p>
            <a:r>
              <a:rPr lang="en-GB" dirty="0">
                <a:cs typeface="Arial" pitchFamily="34" charset="0"/>
              </a:rPr>
              <a:t>Agenda Item 1.1</a:t>
            </a:r>
            <a:endParaRPr lang="de-DE" dirty="0"/>
          </a:p>
        </p:txBody>
      </p:sp>
      <p:sp>
        <p:nvSpPr>
          <p:cNvPr id="7" name="Inhaltsplatzhalter 6"/>
          <p:cNvSpPr>
            <a:spLocks noGrp="1"/>
          </p:cNvSpPr>
          <p:nvPr>
            <p:ph idx="1"/>
          </p:nvPr>
        </p:nvSpPr>
        <p:spPr/>
        <p:txBody>
          <a:bodyPr/>
          <a:lstStyle/>
          <a:p>
            <a:pPr marL="0" indent="0" algn="just">
              <a:buNone/>
            </a:pPr>
            <a:r>
              <a:rPr lang="en-US" sz="1600" b="1" i="1" dirty="0"/>
              <a:t>Issue: </a:t>
            </a:r>
            <a:r>
              <a:rPr lang="en-US" sz="1600" i="1" dirty="0"/>
              <a:t>to consider an allocation of the frequency band 50-54 MHz to the amateur service in Region 1, in accordance with Resolution </a:t>
            </a:r>
            <a:r>
              <a:rPr lang="en-US" sz="1600" b="1" i="1" dirty="0"/>
              <a:t>658 (WRC-15)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de-DE" dirty="0"/>
          </a:p>
        </p:txBody>
      </p:sp>
    </p:spTree>
    <p:extLst>
      <p:ext uri="{BB962C8B-B14F-4D97-AF65-F5344CB8AC3E}">
        <p14:creationId xmlns:p14="http://schemas.microsoft.com/office/powerpoint/2010/main" val="9996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476680"/>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a-DK" sz="1400" i="1" dirty="0">
                <a:solidFill>
                  <a:schemeClr val="accent2"/>
                </a:solidFill>
                <a:latin typeface="Arial" pitchFamily="34" charset="0"/>
                <a:cs typeface="Arial" pitchFamily="34" charset="0"/>
              </a:rPr>
              <a:t>Mr Jean Pla (France)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009795"/>
            <a:ext cx="1296144" cy="1728192"/>
          </a:xfrm>
          <a:prstGeom prst="rect">
            <a:avLst/>
          </a:prstGeom>
        </p:spPr>
      </p:pic>
      <p:sp>
        <p:nvSpPr>
          <p:cNvPr id="4" name="Titel 3"/>
          <p:cNvSpPr>
            <a:spLocks noGrp="1"/>
          </p:cNvSpPr>
          <p:nvPr>
            <p:ph type="title"/>
          </p:nvPr>
        </p:nvSpPr>
        <p:spPr/>
        <p:txBody>
          <a:bodyPr/>
          <a:lstStyle/>
          <a:p>
            <a:r>
              <a:rPr lang="en-GB" dirty="0">
                <a:cs typeface="Arial" pitchFamily="34" charset="0"/>
              </a:rPr>
              <a:t>Agenda Item 1.2</a:t>
            </a:r>
            <a:endParaRPr lang="de-DE"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in-band power limits for earth stations operating in the mobile-satellite service, meteorological-satellite service and Earth exploration-satellite service in the frequency bands 401-403 MHz and 399.9-400.05 MHz, in accordance with Resolution </a:t>
            </a:r>
            <a:r>
              <a:rPr lang="en-GB" sz="1600" b="1" i="1" dirty="0"/>
              <a:t>765 (WRC-15)</a:t>
            </a:r>
            <a:r>
              <a:rPr lang="en-GB" sz="1600" i="1" dirty="0"/>
              <a:t>;</a:t>
            </a:r>
            <a:endParaRPr lang="en-US" sz="1600" i="1" dirty="0"/>
          </a:p>
          <a:p>
            <a:endParaRPr lang="en-US" sz="1000" b="1"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38132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Ralf Ewald (Germany)</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1.3</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possible upgrading of the secondary allocation to the meteorological-satellite service (space-to-Earth) to primary status and a possible primary allocation to the Earth exploration-satellite service (space-to-Earth) in the frequency band 460-470 MHz, in accordance with Resolution </a:t>
            </a:r>
            <a:r>
              <a:rPr lang="en-GB" sz="1600" b="1" i="1" dirty="0"/>
              <a:t>766 (WRC-15)</a:t>
            </a:r>
            <a:r>
              <a:rPr lang="en-GB" sz="1600" i="1" dirty="0"/>
              <a:t>;</a:t>
            </a:r>
            <a:endParaRPr lang="en-US" sz="1600" i="1" dirty="0"/>
          </a:p>
          <a:p>
            <a:endParaRPr lang="en-US" sz="1000" dirty="0"/>
          </a:p>
          <a:p>
            <a:pPr marL="0" indent="0">
              <a:buNone/>
            </a:pPr>
            <a:r>
              <a:rPr lang="en-US" sz="1800" b="1" dirty="0"/>
              <a:t>Preliminary CEPT position:</a:t>
            </a:r>
          </a:p>
          <a:p>
            <a:endParaRPr lang="de-DE" dirty="0"/>
          </a:p>
        </p:txBody>
      </p:sp>
    </p:spTree>
    <p:extLst>
      <p:ext uri="{BB962C8B-B14F-4D97-AF65-F5344CB8AC3E}">
        <p14:creationId xmlns:p14="http://schemas.microsoft.com/office/powerpoint/2010/main" val="321572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5325510"/>
            <a:ext cx="1099019" cy="1466503"/>
          </a:xfrm>
          <a:prstGeom prst="rect">
            <a:avLst/>
          </a:prstGeom>
        </p:spPr>
      </p:pic>
      <p:sp>
        <p:nvSpPr>
          <p:cNvPr id="3" name="Titel 2"/>
          <p:cNvSpPr>
            <a:spLocks noGrp="1"/>
          </p:cNvSpPr>
          <p:nvPr>
            <p:ph type="title"/>
          </p:nvPr>
        </p:nvSpPr>
        <p:spPr/>
        <p:txBody>
          <a:bodyPr/>
          <a:lstStyle/>
          <a:p>
            <a:r>
              <a:rPr lang="en-GB" dirty="0">
                <a:cs typeface="Arial" pitchFamily="34" charset="0"/>
              </a:rPr>
              <a:t>Agenda Item 1.4 </a:t>
            </a:r>
            <a:r>
              <a:rPr lang="en-GB" sz="1600" dirty="0">
                <a:cs typeface="Arial" pitchFamily="34" charset="0"/>
              </a:rPr>
              <a:t>(developed at CPG PTB#1)</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the results of studies in accordance with Resolution </a:t>
            </a:r>
            <a:r>
              <a:rPr lang="en-GB" sz="1600" b="1" i="1" dirty="0"/>
              <a:t>557 (WRC-15)</a:t>
            </a:r>
            <a:r>
              <a:rPr lang="en-GB" sz="1600" i="1" dirty="0"/>
              <a:t>, and review, and revise if necessary, the limitations mentioned in Annex 7 to Appendix 30 (Rev.WRC-15), while ensuring the protection of, and without imposing additional constraints on, assignments in the Plan and the List and the future development of the broadcasting-satellite service within the Plan, and existing and planned fixed-satellite service networks;</a:t>
            </a:r>
            <a:endParaRPr lang="en-US" sz="1600" i="1" dirty="0"/>
          </a:p>
          <a:p>
            <a:pPr marL="0" indent="0">
              <a:buNone/>
            </a:pPr>
            <a:endParaRPr lang="en-US" sz="500" dirty="0"/>
          </a:p>
          <a:p>
            <a:pPr marL="0" indent="0">
              <a:buNone/>
            </a:pPr>
            <a:r>
              <a:rPr lang="en-US" sz="1800" b="1" dirty="0"/>
              <a:t>Preliminary CEPT position:</a:t>
            </a:r>
          </a:p>
          <a:p>
            <a:pPr marL="0" indent="0">
              <a:buNone/>
            </a:pPr>
            <a:endParaRPr lang="en-US" sz="500" dirty="0"/>
          </a:p>
          <a:p>
            <a:pPr marL="0" indent="0">
              <a:buNone/>
            </a:pPr>
            <a:r>
              <a:rPr lang="en-GB" sz="1400" dirty="0"/>
              <a:t>CEPT supports the studies to potential review limitations in Annex 7 to RR Appendix </a:t>
            </a:r>
            <a:r>
              <a:rPr lang="en-GB" sz="1400" b="1" dirty="0"/>
              <a:t>30 (Rev.WRC-12)</a:t>
            </a:r>
            <a:r>
              <a:rPr lang="en-GB" sz="1400" dirty="0"/>
              <a:t>, while ensuring the protection of, and without imposing additional constraints on, assignments in the Plan and in the List and the future of BSS networks mentioned in </a:t>
            </a:r>
            <a:r>
              <a:rPr lang="en-GB" sz="1400" i="1" dirty="0"/>
              <a:t>recognizing c) </a:t>
            </a:r>
            <a:r>
              <a:rPr lang="en-GB" sz="1400" dirty="0"/>
              <a:t>of </a:t>
            </a:r>
            <a:r>
              <a:rPr lang="en-GB" sz="1400" b="1" dirty="0"/>
              <a:t>Resolution 557 (WRC-15)</a:t>
            </a:r>
            <a:r>
              <a:rPr lang="en-GB" sz="1400" dirty="0"/>
              <a:t> and existing and planned FSS networks mentioned in </a:t>
            </a:r>
            <a:r>
              <a:rPr lang="en-GB" sz="1400" i="1" dirty="0"/>
              <a:t>recognizing d) </a:t>
            </a:r>
            <a:r>
              <a:rPr lang="en-GB" sz="1400" dirty="0"/>
              <a:t>of </a:t>
            </a:r>
            <a:r>
              <a:rPr lang="en-GB" sz="1400" b="1" dirty="0"/>
              <a:t>Resolution 557 (WRC-15</a:t>
            </a:r>
            <a:r>
              <a:rPr lang="en-GB" sz="1400" b="1" dirty="0" smtClean="0"/>
              <a:t>)</a:t>
            </a:r>
            <a:r>
              <a:rPr lang="en-GB" sz="1400" dirty="0" smtClean="0"/>
              <a:t>.</a:t>
            </a:r>
            <a:endParaRPr lang="en-GB" sz="1400" dirty="0"/>
          </a:p>
          <a:p>
            <a:pPr marL="0" indent="0">
              <a:buNone/>
            </a:pPr>
            <a:r>
              <a:rPr lang="en-GB" sz="1400" dirty="0"/>
              <a:t>CEPT reaffirms, inter alia considering that 74 Administrations are having frequency assignments within the allowable portions of Table 2, that it is necessary to ensure the protection of, and not impose                                additional constraints on, assignments in the Plan and the List and the future development                                    of the broadcasting-satellite service within the Plan, and existing and planned fixed-satellite                                service networks</a:t>
            </a:r>
            <a:r>
              <a:rPr lang="en-GB" sz="1400" dirty="0" smtClean="0"/>
              <a:t>.</a:t>
            </a:r>
            <a:endParaRPr lang="en-GB" sz="1400" dirty="0"/>
          </a:p>
          <a:p>
            <a:pPr marL="0" indent="0">
              <a:buNone/>
            </a:pPr>
            <a:r>
              <a:rPr lang="en-GB" sz="1400" dirty="0"/>
              <a:t>The preliminary CEPT positions for the different Annex 7 Limitations will be developed                                                   in the course of this study cycle. </a:t>
            </a:r>
            <a:endParaRPr lang="en-US" sz="1400" dirty="0"/>
          </a:p>
          <a:p>
            <a:pPr marL="0" indent="0">
              <a:buNone/>
            </a:pPr>
            <a:endParaRPr lang="de-DE" dirty="0"/>
          </a:p>
        </p:txBody>
      </p:sp>
    </p:spTree>
    <p:extLst>
      <p:ext uri="{BB962C8B-B14F-4D97-AF65-F5344CB8AC3E}">
        <p14:creationId xmlns:p14="http://schemas.microsoft.com/office/powerpoint/2010/main" val="321572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2534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Mario </a:t>
            </a:r>
            <a:r>
              <a:rPr lang="en-GB" sz="1400" i="1" dirty="0" err="1">
                <a:solidFill>
                  <a:schemeClr val="accent2"/>
                </a:solidFill>
                <a:cs typeface="Arial" pitchFamily="34" charset="0"/>
              </a:rPr>
              <a:t>Neri</a:t>
            </a:r>
            <a:r>
              <a:rPr lang="en-GB" sz="1400" i="1" dirty="0">
                <a:solidFill>
                  <a:schemeClr val="accent2"/>
                </a:solidFill>
                <a:cs typeface="Arial" pitchFamily="34" charset="0"/>
              </a:rPr>
              <a:t> (United Kingdom)</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17197"/>
            <a:ext cx="1140077" cy="1520103"/>
          </a:xfrm>
          <a:prstGeom prst="rect">
            <a:avLst/>
          </a:prstGeom>
        </p:spPr>
      </p:pic>
      <p:sp>
        <p:nvSpPr>
          <p:cNvPr id="4" name="Titel 3"/>
          <p:cNvSpPr>
            <a:spLocks noGrp="1"/>
          </p:cNvSpPr>
          <p:nvPr>
            <p:ph type="title"/>
          </p:nvPr>
        </p:nvSpPr>
        <p:spPr/>
        <p:txBody>
          <a:bodyPr/>
          <a:lstStyle/>
          <a:p>
            <a:r>
              <a:rPr lang="en-GB" dirty="0">
                <a:cs typeface="Arial" pitchFamily="34" charset="0"/>
              </a:rPr>
              <a:t>Agenda Item 1.5 </a:t>
            </a:r>
            <a:r>
              <a:rPr lang="en-GB" sz="1600" dirty="0">
                <a:cs typeface="Arial" pitchFamily="34" charset="0"/>
              </a:rPr>
              <a:t>(developed at CPG PTB#1)</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the use of the frequency bands 17.7-19.7 GHz (space-to-Earth) and 27.5-29.5 GHz (Earth-to-space) by earth stations in motion communicating with geostationary space stations in the fixed-satellite service and take appropriate action, in accordance with Resolution </a:t>
            </a:r>
            <a:r>
              <a:rPr lang="en-GB" sz="1600" b="1" i="1" dirty="0"/>
              <a:t>158 (WRC-15)</a:t>
            </a:r>
            <a:r>
              <a:rPr lang="en-GB" sz="1600" i="1" dirty="0"/>
              <a:t>;</a:t>
            </a:r>
            <a:endParaRPr lang="en-US" sz="1600" i="1" dirty="0"/>
          </a:p>
          <a:p>
            <a:endParaRPr lang="en-US" sz="1100" dirty="0"/>
          </a:p>
          <a:p>
            <a:pPr marL="0" indent="0">
              <a:buNone/>
            </a:pPr>
            <a:r>
              <a:rPr lang="en-US" sz="1800" b="1" dirty="0"/>
              <a:t>Preliminary CEPT position</a:t>
            </a:r>
            <a:r>
              <a:rPr lang="en-US" sz="1800" b="1" dirty="0" smtClean="0"/>
              <a:t>:</a:t>
            </a:r>
          </a:p>
          <a:p>
            <a:pPr marL="0" indent="0">
              <a:buNone/>
            </a:pPr>
            <a:endParaRPr lang="en-US" sz="1000" b="1" dirty="0"/>
          </a:p>
          <a:p>
            <a:pPr marL="0" indent="0">
              <a:spcBef>
                <a:spcPts val="600"/>
              </a:spcBef>
              <a:buNone/>
            </a:pPr>
            <a:r>
              <a:rPr lang="en-GB" sz="1600" dirty="0"/>
              <a:t>CEPT supports to develop a regulatory framework for the operation of ESIMs in the bands 17.7-19.7 GHz and 27.5-29.5 GHz, while ensuring protection of, and not imposing undue constraints on, services allocated in those frequency bands.</a:t>
            </a:r>
          </a:p>
          <a:p>
            <a:pPr marL="0" indent="0">
              <a:spcBef>
                <a:spcPts val="600"/>
              </a:spcBef>
              <a:buNone/>
            </a:pPr>
            <a:r>
              <a:rPr lang="en-GB" sz="1600" dirty="0"/>
              <a:t>Regarding the 17.7-19.7 GHz band, the CEPT is of the view that ESIM should not claim protection from the fixed and mobile services in the band. </a:t>
            </a:r>
          </a:p>
          <a:p>
            <a:pPr marL="0" indent="0">
              <a:spcBef>
                <a:spcPts val="600"/>
              </a:spcBef>
              <a:buNone/>
            </a:pPr>
            <a:r>
              <a:rPr lang="en-GB" sz="1600" dirty="0"/>
              <a:t>Regarding the 27.5-29.5 GHz band, the CEPT supports studying appropriate sharing techniques, including </a:t>
            </a:r>
            <a:r>
              <a:rPr lang="en-GB" sz="1600" dirty="0" err="1"/>
              <a:t>e.i.r.p</a:t>
            </a:r>
            <a:r>
              <a:rPr lang="en-GB" sz="1600" dirty="0"/>
              <a:t>. or </a:t>
            </a:r>
            <a:r>
              <a:rPr lang="en-GB" sz="1600" dirty="0" err="1"/>
              <a:t>pfd</a:t>
            </a:r>
            <a:r>
              <a:rPr lang="en-GB" sz="1600" dirty="0"/>
              <a:t> values for ESIMs in order to                                        protect the fixed and mobile services allocated in the bands.</a:t>
            </a:r>
          </a:p>
          <a:p>
            <a:endParaRPr lang="de-DE" dirty="0"/>
          </a:p>
        </p:txBody>
      </p:sp>
    </p:spTree>
    <p:extLst>
      <p:ext uri="{BB962C8B-B14F-4D97-AF65-F5344CB8AC3E}">
        <p14:creationId xmlns:p14="http://schemas.microsoft.com/office/powerpoint/2010/main" val="321572553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3711</Words>
  <Application>Microsoft Office PowerPoint</Application>
  <PresentationFormat>On-screen Show (4:3)</PresentationFormat>
  <Paragraphs>331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Modèle par défaut</vt:lpstr>
      <vt:lpstr>Status of CEPT preparations for WRC-19</vt:lpstr>
      <vt:lpstr>Structure of CPG19</vt:lpstr>
      <vt:lpstr>CPG19 Project Teams</vt:lpstr>
      <vt:lpstr>CPG19 Deliverables</vt:lpstr>
      <vt:lpstr>Agenda Item 1.1</vt:lpstr>
      <vt:lpstr>Agenda Item 1.2</vt:lpstr>
      <vt:lpstr>Agenda Item 1.3</vt:lpstr>
      <vt:lpstr>Agenda Item 1.4 (developed at CPG PTB#1)</vt:lpstr>
      <vt:lpstr>Agenda Item 1.5 (developed at CPG PTB#1)</vt:lpstr>
      <vt:lpstr>Agenda Item 1.6 (developed at CPG PTB#1)</vt:lpstr>
      <vt:lpstr>Agenda Item 1.7</vt:lpstr>
      <vt:lpstr>Agenda Item 1.8</vt:lpstr>
      <vt:lpstr>Agenda Item 1.9.1</vt:lpstr>
      <vt:lpstr>Agenda Item 1.9.2</vt:lpstr>
      <vt:lpstr>Agenda Item 1.10</vt:lpstr>
      <vt:lpstr>Agenda Item 1.11</vt:lpstr>
      <vt:lpstr>Agenda Item 1.12</vt:lpstr>
      <vt:lpstr>Agenda Item 1.13 (developed at ECC PT1#53)</vt:lpstr>
      <vt:lpstr>Agenda Item 1.14</vt:lpstr>
      <vt:lpstr>Agenda Item 1.15</vt:lpstr>
      <vt:lpstr>Agenda Item 1.16</vt:lpstr>
      <vt:lpstr>Agenda Item 2</vt:lpstr>
      <vt:lpstr>Agenda Item 4</vt:lpstr>
      <vt:lpstr>Agenda Item 7 (developed at CPG PTB#1)</vt:lpstr>
      <vt:lpstr>Agenda Item 7 (developed at CPG PTB#1)</vt:lpstr>
      <vt:lpstr>Agenda Item 7 (developed at CPG PTB#1)</vt:lpstr>
      <vt:lpstr>Agenda Item 7 (developed at CPG PTB#1)</vt:lpstr>
      <vt:lpstr>Agenda Item 7 (developed at CPG PTB#1)</vt:lpstr>
      <vt:lpstr>Agenda Item 7 (developed at CPG PTB#1)</vt:lpstr>
      <vt:lpstr>Agenda Item 7 (developed at CPG PTB#1)</vt:lpstr>
      <vt:lpstr>Agenda Item 8</vt:lpstr>
      <vt:lpstr>Agenda Item 9.1.1 (developed at ECC PT1#53)</vt:lpstr>
      <vt:lpstr>Agenda Item 9.1.2 (developed at ECC PT1#53)</vt:lpstr>
      <vt:lpstr>Agenda Item 9.1.3 (developed at CPG PTB#1)</vt:lpstr>
      <vt:lpstr>Agenda Item 9.1.4</vt:lpstr>
      <vt:lpstr>Agenda Item 9.1.5</vt:lpstr>
      <vt:lpstr>Agenda Item 9.1.6</vt:lpstr>
      <vt:lpstr>Agenda Item 9.1.7 (developed at CPG PTB#1)</vt:lpstr>
      <vt:lpstr>Agenda Item 9.1.8</vt:lpstr>
      <vt:lpstr>Agenda Item 9.1.9 (developed at CPG PTB#1)</vt:lpstr>
      <vt:lpstr>Agenda Item 9.2</vt:lpstr>
      <vt:lpstr>Agenda Item 9.3 (developed at CPG PTB#1)</vt:lpstr>
      <vt:lpstr>Agenda Item 10</vt:lpstr>
      <vt:lpstr>Next meetings</vt:lpstr>
      <vt:lpstr>Useful links:</vt:lpstr>
      <vt:lpstr>Thank you</vt:lpstr>
    </vt:vector>
  </TitlesOfParts>
  <Company>ANFR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fournier</dc:creator>
  <cp:lastModifiedBy>Stella Lyubchenko</cp:lastModifiedBy>
  <cp:revision>382</cp:revision>
  <cp:lastPrinted>2012-10-18T14:05:05Z</cp:lastPrinted>
  <dcterms:created xsi:type="dcterms:W3CDTF">2011-09-28T07:45:44Z</dcterms:created>
  <dcterms:modified xsi:type="dcterms:W3CDTF">2016-09-27T08:22:08Z</dcterms:modified>
</cp:coreProperties>
</file>